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Default Extension="svg" ContentType="image/svg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omments/modernComment_119_4B94769.xml" ContentType="application/vnd.ms-powerpoint.comments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38"/>
  </p:notesMasterIdLst>
  <p:handoutMasterIdLst>
    <p:handoutMasterId r:id="rId39"/>
  </p:handoutMasterIdLst>
  <p:sldIdLst>
    <p:sldId id="313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301" r:id="rId10"/>
    <p:sldId id="270" r:id="rId11"/>
    <p:sldId id="271" r:id="rId12"/>
    <p:sldId id="274" r:id="rId13"/>
    <p:sldId id="275" r:id="rId14"/>
    <p:sldId id="276" r:id="rId15"/>
    <p:sldId id="277" r:id="rId16"/>
    <p:sldId id="281" r:id="rId17"/>
    <p:sldId id="279" r:id="rId18"/>
    <p:sldId id="280" r:id="rId19"/>
    <p:sldId id="283" r:id="rId20"/>
    <p:sldId id="285" r:id="rId21"/>
    <p:sldId id="287" r:id="rId22"/>
    <p:sldId id="289" r:id="rId23"/>
    <p:sldId id="291" r:id="rId24"/>
    <p:sldId id="293" r:id="rId25"/>
    <p:sldId id="294" r:id="rId26"/>
    <p:sldId id="295" r:id="rId27"/>
    <p:sldId id="309" r:id="rId28"/>
    <p:sldId id="297" r:id="rId29"/>
    <p:sldId id="296" r:id="rId30"/>
    <p:sldId id="298" r:id="rId31"/>
    <p:sldId id="300" r:id="rId32"/>
    <p:sldId id="305" r:id="rId33"/>
    <p:sldId id="306" r:id="rId34"/>
    <p:sldId id="307" r:id="rId35"/>
    <p:sldId id="311" r:id="rId36"/>
    <p:sldId id="312" r:id="rId3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8862B2-468B-F756-5D75-14398E2C2FC8}" name="ЦКДМО" initials="Ц" userId="ЦКДМО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DD4FF"/>
    <a:srgbClr val="006699"/>
    <a:srgbClr val="5BC8FF"/>
    <a:srgbClr val="01AAFF"/>
    <a:srgbClr val="000099"/>
    <a:srgbClr val="003399"/>
    <a:srgbClr val="C7D1D3"/>
    <a:srgbClr val="5CC6D6"/>
    <a:srgbClr val="344529"/>
    <a:srgbClr val="2B39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31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34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51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omments/modernComment_119_4B9476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CF8EBC8-5D2C-4EF2-9A5F-8B60433FAF66}" authorId="{478862B2-468B-F756-5D75-14398E2C2FC8}" created="2022-11-22T06:20:18.308">
    <pc:sldMkLst xmlns:pc="http://schemas.microsoft.com/office/powerpoint/2013/main/command">
      <pc:docMk/>
      <pc:sldMk cId="79251305" sldId="281"/>
    </pc:sldMkLst>
    <p188:txBody>
      <a:bodyPr/>
      <a:lstStyle/>
      <a:p>
        <a:r>
          <a:rPr lang="ru-RU"/>
          <a:t>Комната Обея  – это большая комната или конференц-зал, в котором организуется работа гибкой проектной команды. Она напоминает военный штаб, где висят карты, доски и графики, показывающие ключевые этапы проекта, ход его реализации, описание открытых вопросов и различных проблем (дополнительно можно разместить проектную миссию, цели, задачи, дорожную карту, организационную структуру; информацию по участникам, флипчарты, карту рисков; понедельные планы команды; доску изменений; показатели, результаты и др.)</a:t>
        </a:r>
      </a:p>
    </p188:txBody>
  </p188:cm>
</p188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.svg"/><Relationship Id="rId1" Type="http://schemas.openxmlformats.org/officeDocument/2006/relationships/image" Target="../media/image71.png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4ECD6E-C873-4DBE-9BF5-0337F4E4CCC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E232254-5DD4-47D0-BDF8-D57D85CD2D9D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Процесс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(медицинская услуга)</a:t>
          </a:r>
        </a:p>
      </dgm:t>
    </dgm:pt>
    <dgm:pt modelId="{A3430405-F7CD-4F5B-B6B7-ECC55BA32F7C}" type="parTrans" cxnId="{182915E2-75BC-4A7C-A1EB-CFB2B4F9DF9A}">
      <dgm:prSet/>
      <dgm:spPr/>
      <dgm:t>
        <a:bodyPr/>
        <a:lstStyle/>
        <a:p>
          <a:endParaRPr lang="ru-RU"/>
        </a:p>
      </dgm:t>
    </dgm:pt>
    <dgm:pt modelId="{C1F00C79-6036-4182-A123-E76CB9A5CFDD}" type="sibTrans" cxnId="{182915E2-75BC-4A7C-A1EB-CFB2B4F9DF9A}">
      <dgm:prSet/>
      <dgm:spPr/>
      <dgm:t>
        <a:bodyPr/>
        <a:lstStyle/>
        <a:p>
          <a:endParaRPr lang="ru-RU"/>
        </a:p>
      </dgm:t>
    </dgm:pt>
    <dgm:pt modelId="{E508DB15-0AF1-4523-920B-89A66373EC05}">
      <dgm:prSet phldrT="[Текст]"/>
      <dgm:spPr>
        <a:ln>
          <a:solidFill>
            <a:srgbClr val="FFC000"/>
          </a:solidFill>
        </a:ln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Потери</a:t>
          </a:r>
        </a:p>
      </dgm:t>
    </dgm:pt>
    <dgm:pt modelId="{F6B8AC6F-6321-4CBB-A5BA-0FEE7B551AE9}" type="parTrans" cxnId="{48453AAA-8470-4C88-9E40-FF066C706DC9}">
      <dgm:prSet/>
      <dgm:spPr/>
      <dgm:t>
        <a:bodyPr/>
        <a:lstStyle/>
        <a:p>
          <a:endParaRPr lang="ru-RU"/>
        </a:p>
      </dgm:t>
    </dgm:pt>
    <dgm:pt modelId="{CCB16710-D82D-4AC2-B4EF-3A6AD04E8695}" type="sibTrans" cxnId="{48453AAA-8470-4C88-9E40-FF066C706DC9}">
      <dgm:prSet/>
      <dgm:spPr/>
      <dgm:t>
        <a:bodyPr/>
        <a:lstStyle/>
        <a:p>
          <a:endParaRPr lang="ru-RU"/>
        </a:p>
      </dgm:t>
    </dgm:pt>
    <dgm:pt modelId="{45CCE1A9-D785-46DE-A9EA-EB7DCD20EA06}">
      <dgm:prSet phldrT="[Текст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Потери   1 рода</a:t>
          </a:r>
        </a:p>
      </dgm:t>
    </dgm:pt>
    <dgm:pt modelId="{73A7F64B-765A-4592-B3EC-C59E51094273}" type="parTrans" cxnId="{B57AAD05-F392-4554-B3BA-D75CA43DFA4E}">
      <dgm:prSet/>
      <dgm:spPr/>
      <dgm:t>
        <a:bodyPr/>
        <a:lstStyle/>
        <a:p>
          <a:endParaRPr lang="ru-RU"/>
        </a:p>
      </dgm:t>
    </dgm:pt>
    <dgm:pt modelId="{45DB29B9-6B96-4F7A-AD16-EC8E0392B329}" type="sibTrans" cxnId="{B57AAD05-F392-4554-B3BA-D75CA43DFA4E}">
      <dgm:prSet/>
      <dgm:spPr/>
      <dgm:t>
        <a:bodyPr/>
        <a:lstStyle/>
        <a:p>
          <a:endParaRPr lang="ru-RU"/>
        </a:p>
      </dgm:t>
    </dgm:pt>
    <dgm:pt modelId="{A386A1E4-D8EB-4C6B-9829-26782D6366C9}">
      <dgm:prSet phldrT="[Текст]"/>
      <dgm:spPr>
        <a:ln>
          <a:solidFill>
            <a:srgbClr val="FF0000"/>
          </a:solidFill>
        </a:ln>
      </dgm:spPr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Потери   2 рода</a:t>
          </a:r>
        </a:p>
      </dgm:t>
    </dgm:pt>
    <dgm:pt modelId="{3434B874-E6EA-4E94-871D-AFBFF45E94B0}" type="parTrans" cxnId="{90300F5D-67BA-44CD-808B-9D13D520049F}">
      <dgm:prSet/>
      <dgm:spPr/>
      <dgm:t>
        <a:bodyPr/>
        <a:lstStyle/>
        <a:p>
          <a:endParaRPr lang="ru-RU"/>
        </a:p>
      </dgm:t>
    </dgm:pt>
    <dgm:pt modelId="{EF4AC2DA-D99C-4591-A4EC-DB20607EDB0F}" type="sibTrans" cxnId="{90300F5D-67BA-44CD-808B-9D13D520049F}">
      <dgm:prSet/>
      <dgm:spPr/>
      <dgm:t>
        <a:bodyPr/>
        <a:lstStyle/>
        <a:p>
          <a:endParaRPr lang="ru-RU"/>
        </a:p>
      </dgm:t>
    </dgm:pt>
    <dgm:pt modelId="{5BE0825E-32F8-4811-B153-ADAE72BBEB7D}">
      <dgm:prSet phldrT="[Текст]"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Ценность</a:t>
          </a:r>
        </a:p>
      </dgm:t>
    </dgm:pt>
    <dgm:pt modelId="{8488F09E-0284-46F6-9508-F3BEFC9A86AD}" type="parTrans" cxnId="{BFB2E03E-5749-4F99-8550-A1A60FE3358F}">
      <dgm:prSet/>
      <dgm:spPr/>
      <dgm:t>
        <a:bodyPr/>
        <a:lstStyle/>
        <a:p>
          <a:endParaRPr lang="ru-RU"/>
        </a:p>
      </dgm:t>
    </dgm:pt>
    <dgm:pt modelId="{1E3F77AE-9764-40B5-9B3E-3DFE087333BB}" type="sibTrans" cxnId="{BFB2E03E-5749-4F99-8550-A1A60FE3358F}">
      <dgm:prSet/>
      <dgm:spPr/>
      <dgm:t>
        <a:bodyPr/>
        <a:lstStyle/>
        <a:p>
          <a:endParaRPr lang="ru-RU"/>
        </a:p>
      </dgm:t>
    </dgm:pt>
    <dgm:pt modelId="{520C7C43-6A0D-40DC-A33E-398E6053551B}" type="pres">
      <dgm:prSet presAssocID="{594ECD6E-C873-4DBE-9BF5-0337F4E4CCC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E5A883C-F05C-4A95-94A7-85528C476496}" type="pres">
      <dgm:prSet presAssocID="{AE232254-5DD4-47D0-BDF8-D57D85CD2D9D}" presName="hierRoot1" presStyleCnt="0"/>
      <dgm:spPr/>
    </dgm:pt>
    <dgm:pt modelId="{239335F3-C3B8-4884-B034-8FBF4D9277E6}" type="pres">
      <dgm:prSet presAssocID="{AE232254-5DD4-47D0-BDF8-D57D85CD2D9D}" presName="composite" presStyleCnt="0"/>
      <dgm:spPr/>
    </dgm:pt>
    <dgm:pt modelId="{7674DA9C-C814-481B-8818-124A40F62ACB}" type="pres">
      <dgm:prSet presAssocID="{AE232254-5DD4-47D0-BDF8-D57D85CD2D9D}" presName="background" presStyleLbl="node0" presStyleIdx="0" presStyleCnt="1"/>
      <dgm:spPr>
        <a:solidFill>
          <a:srgbClr val="0070C0"/>
        </a:solidFill>
      </dgm:spPr>
    </dgm:pt>
    <dgm:pt modelId="{1EF10DB0-3F6B-4EAD-9EA8-7A87AB6A0E60}" type="pres">
      <dgm:prSet presAssocID="{AE232254-5DD4-47D0-BDF8-D57D85CD2D9D}" presName="text" presStyleLbl="fgAcc0" presStyleIdx="0" presStyleCnt="1" custLinFactNeighborX="29240" custLinFactNeighborY="-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E5A157-4D98-4519-A4DD-87A8FBF5A70A}" type="pres">
      <dgm:prSet presAssocID="{AE232254-5DD4-47D0-BDF8-D57D85CD2D9D}" presName="hierChild2" presStyleCnt="0"/>
      <dgm:spPr/>
    </dgm:pt>
    <dgm:pt modelId="{0155543F-66A9-4235-A262-20E7ED7CECF5}" type="pres">
      <dgm:prSet presAssocID="{F6B8AC6F-6321-4CBB-A5BA-0FEE7B551AE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7ECD95B-D9BC-45CF-AC67-09C4B14FCA71}" type="pres">
      <dgm:prSet presAssocID="{E508DB15-0AF1-4523-920B-89A66373EC05}" presName="hierRoot2" presStyleCnt="0"/>
      <dgm:spPr/>
    </dgm:pt>
    <dgm:pt modelId="{E4B1B104-FC8F-4313-B472-023185AA3AAD}" type="pres">
      <dgm:prSet presAssocID="{E508DB15-0AF1-4523-920B-89A66373EC05}" presName="composite2" presStyleCnt="0"/>
      <dgm:spPr/>
    </dgm:pt>
    <dgm:pt modelId="{FDED4DEC-A9C3-48FD-A4E3-C47DE0E5E623}" type="pres">
      <dgm:prSet presAssocID="{E508DB15-0AF1-4523-920B-89A66373EC05}" presName="background2" presStyleLbl="node2" presStyleIdx="0" presStyleCnt="2"/>
      <dgm:spPr>
        <a:solidFill>
          <a:srgbClr val="FFC000"/>
        </a:solidFill>
      </dgm:spPr>
    </dgm:pt>
    <dgm:pt modelId="{685C773B-DB98-4126-9721-FD5BCF9404C1}" type="pres">
      <dgm:prSet presAssocID="{E508DB15-0AF1-4523-920B-89A66373EC0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9992D2-CB46-41CF-AF33-937217EBA447}" type="pres">
      <dgm:prSet presAssocID="{E508DB15-0AF1-4523-920B-89A66373EC05}" presName="hierChild3" presStyleCnt="0"/>
      <dgm:spPr/>
    </dgm:pt>
    <dgm:pt modelId="{2A6D9AF7-CBAF-4B3D-ACB7-E6625BDB3615}" type="pres">
      <dgm:prSet presAssocID="{73A7F64B-765A-4592-B3EC-C59E51094273}" presName="Name17" presStyleLbl="parChTrans1D3" presStyleIdx="0" presStyleCnt="2"/>
      <dgm:spPr/>
      <dgm:t>
        <a:bodyPr/>
        <a:lstStyle/>
        <a:p>
          <a:endParaRPr lang="ru-RU"/>
        </a:p>
      </dgm:t>
    </dgm:pt>
    <dgm:pt modelId="{EBBFF58F-22D5-4158-A6B7-61566B19EDF1}" type="pres">
      <dgm:prSet presAssocID="{45CCE1A9-D785-46DE-A9EA-EB7DCD20EA06}" presName="hierRoot3" presStyleCnt="0"/>
      <dgm:spPr/>
    </dgm:pt>
    <dgm:pt modelId="{AA20F4DA-BEAD-40CD-B6D0-DDF9B3D68516}" type="pres">
      <dgm:prSet presAssocID="{45CCE1A9-D785-46DE-A9EA-EB7DCD20EA06}" presName="composite3" presStyleCnt="0"/>
      <dgm:spPr/>
    </dgm:pt>
    <dgm:pt modelId="{47402EA3-AB68-4BF0-AA86-CFC43861FC74}" type="pres">
      <dgm:prSet presAssocID="{45CCE1A9-D785-46DE-A9EA-EB7DCD20EA06}" presName="background3" presStyleLbl="node3" presStyleIdx="0" presStyleCnt="2"/>
      <dgm:spPr>
        <a:solidFill>
          <a:schemeClr val="accent2">
            <a:lumMod val="75000"/>
          </a:schemeClr>
        </a:solidFill>
      </dgm:spPr>
    </dgm:pt>
    <dgm:pt modelId="{159D386A-81E7-43CD-9E08-674CEC5D6EFD}" type="pres">
      <dgm:prSet presAssocID="{45CCE1A9-D785-46DE-A9EA-EB7DCD20EA06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69EC4D-D777-4198-8063-D76E422E480E}" type="pres">
      <dgm:prSet presAssocID="{45CCE1A9-D785-46DE-A9EA-EB7DCD20EA06}" presName="hierChild4" presStyleCnt="0"/>
      <dgm:spPr/>
    </dgm:pt>
    <dgm:pt modelId="{834C6907-591D-4B40-AA9D-8C84D9C3EE3F}" type="pres">
      <dgm:prSet presAssocID="{3434B874-E6EA-4E94-871D-AFBFF45E94B0}" presName="Name17" presStyleLbl="parChTrans1D3" presStyleIdx="1" presStyleCnt="2"/>
      <dgm:spPr/>
      <dgm:t>
        <a:bodyPr/>
        <a:lstStyle/>
        <a:p>
          <a:endParaRPr lang="ru-RU"/>
        </a:p>
      </dgm:t>
    </dgm:pt>
    <dgm:pt modelId="{2BC0325D-82A1-4008-A26A-158B3A8DB302}" type="pres">
      <dgm:prSet presAssocID="{A386A1E4-D8EB-4C6B-9829-26782D6366C9}" presName="hierRoot3" presStyleCnt="0"/>
      <dgm:spPr/>
    </dgm:pt>
    <dgm:pt modelId="{724E99D4-7363-44CA-BCD2-83EDAB35FE9C}" type="pres">
      <dgm:prSet presAssocID="{A386A1E4-D8EB-4C6B-9829-26782D6366C9}" presName="composite3" presStyleCnt="0"/>
      <dgm:spPr/>
    </dgm:pt>
    <dgm:pt modelId="{A47724B2-A159-481B-9DD0-497ED0632BA6}" type="pres">
      <dgm:prSet presAssocID="{A386A1E4-D8EB-4C6B-9829-26782D6366C9}" presName="background3" presStyleLbl="node3" presStyleIdx="1" presStyleCnt="2"/>
      <dgm:spPr>
        <a:solidFill>
          <a:srgbClr val="FF0000"/>
        </a:solidFill>
      </dgm:spPr>
    </dgm:pt>
    <dgm:pt modelId="{2B67248B-ED6C-46FB-BBFC-834F44669EDA}" type="pres">
      <dgm:prSet presAssocID="{A386A1E4-D8EB-4C6B-9829-26782D6366C9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13FC8F-AB84-4E65-BB45-057A5DB40DB0}" type="pres">
      <dgm:prSet presAssocID="{A386A1E4-D8EB-4C6B-9829-26782D6366C9}" presName="hierChild4" presStyleCnt="0"/>
      <dgm:spPr/>
    </dgm:pt>
    <dgm:pt modelId="{E90A0EF9-BAE4-4244-B9E9-91454BE3434C}" type="pres">
      <dgm:prSet presAssocID="{8488F09E-0284-46F6-9508-F3BEFC9A86A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CD48A50A-7F0A-4527-B6A7-9BCC53AE61E4}" type="pres">
      <dgm:prSet presAssocID="{5BE0825E-32F8-4811-B153-ADAE72BBEB7D}" presName="hierRoot2" presStyleCnt="0"/>
      <dgm:spPr/>
    </dgm:pt>
    <dgm:pt modelId="{FDC00ED9-3E7D-4814-98F5-A663D0D072AD}" type="pres">
      <dgm:prSet presAssocID="{5BE0825E-32F8-4811-B153-ADAE72BBEB7D}" presName="composite2" presStyleCnt="0"/>
      <dgm:spPr/>
    </dgm:pt>
    <dgm:pt modelId="{1428278F-0053-4909-96E5-9EF479508D1B}" type="pres">
      <dgm:prSet presAssocID="{5BE0825E-32F8-4811-B153-ADAE72BBEB7D}" presName="background2" presStyleLbl="node2" presStyleIdx="1" presStyleCnt="2"/>
      <dgm:spPr/>
    </dgm:pt>
    <dgm:pt modelId="{DE24B5DE-7C4F-4A3C-AFF3-461088DD375C}" type="pres">
      <dgm:prSet presAssocID="{5BE0825E-32F8-4811-B153-ADAE72BBEB7D}" presName="text2" presStyleLbl="fgAcc2" presStyleIdx="1" presStyleCnt="2" custLinFactNeighborX="57160" custLinFactNeighborY="-1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3510CA-8512-457A-A01E-BD3DCFA874F2}" type="pres">
      <dgm:prSet presAssocID="{5BE0825E-32F8-4811-B153-ADAE72BBEB7D}" presName="hierChild3" presStyleCnt="0"/>
      <dgm:spPr/>
    </dgm:pt>
  </dgm:ptLst>
  <dgm:cxnLst>
    <dgm:cxn modelId="{182915E2-75BC-4A7C-A1EB-CFB2B4F9DF9A}" srcId="{594ECD6E-C873-4DBE-9BF5-0337F4E4CCCB}" destId="{AE232254-5DD4-47D0-BDF8-D57D85CD2D9D}" srcOrd="0" destOrd="0" parTransId="{A3430405-F7CD-4F5B-B6B7-ECC55BA32F7C}" sibTransId="{C1F00C79-6036-4182-A123-E76CB9A5CFDD}"/>
    <dgm:cxn modelId="{14DDD721-65DE-475A-AA09-6DB6A67DBD0D}" type="presOf" srcId="{AE232254-5DD4-47D0-BDF8-D57D85CD2D9D}" destId="{1EF10DB0-3F6B-4EAD-9EA8-7A87AB6A0E60}" srcOrd="0" destOrd="0" presId="urn:microsoft.com/office/officeart/2005/8/layout/hierarchy1"/>
    <dgm:cxn modelId="{718AEDE9-415A-4392-82DE-EE7426E0416A}" type="presOf" srcId="{A386A1E4-D8EB-4C6B-9829-26782D6366C9}" destId="{2B67248B-ED6C-46FB-BBFC-834F44669EDA}" srcOrd="0" destOrd="0" presId="urn:microsoft.com/office/officeart/2005/8/layout/hierarchy1"/>
    <dgm:cxn modelId="{90300F5D-67BA-44CD-808B-9D13D520049F}" srcId="{E508DB15-0AF1-4523-920B-89A66373EC05}" destId="{A386A1E4-D8EB-4C6B-9829-26782D6366C9}" srcOrd="1" destOrd="0" parTransId="{3434B874-E6EA-4E94-871D-AFBFF45E94B0}" sibTransId="{EF4AC2DA-D99C-4591-A4EC-DB20607EDB0F}"/>
    <dgm:cxn modelId="{2FA19EC5-B04F-423B-807C-BD23227392BC}" type="presOf" srcId="{73A7F64B-765A-4592-B3EC-C59E51094273}" destId="{2A6D9AF7-CBAF-4B3D-ACB7-E6625BDB3615}" srcOrd="0" destOrd="0" presId="urn:microsoft.com/office/officeart/2005/8/layout/hierarchy1"/>
    <dgm:cxn modelId="{B57AAD05-F392-4554-B3BA-D75CA43DFA4E}" srcId="{E508DB15-0AF1-4523-920B-89A66373EC05}" destId="{45CCE1A9-D785-46DE-A9EA-EB7DCD20EA06}" srcOrd="0" destOrd="0" parTransId="{73A7F64B-765A-4592-B3EC-C59E51094273}" sibTransId="{45DB29B9-6B96-4F7A-AD16-EC8E0392B329}"/>
    <dgm:cxn modelId="{2A5B7196-3586-400B-99D2-E9E19E90B894}" type="presOf" srcId="{594ECD6E-C873-4DBE-9BF5-0337F4E4CCCB}" destId="{520C7C43-6A0D-40DC-A33E-398E6053551B}" srcOrd="0" destOrd="0" presId="urn:microsoft.com/office/officeart/2005/8/layout/hierarchy1"/>
    <dgm:cxn modelId="{EA913971-F7E7-4B79-B492-1122395226D2}" type="presOf" srcId="{3434B874-E6EA-4E94-871D-AFBFF45E94B0}" destId="{834C6907-591D-4B40-AA9D-8C84D9C3EE3F}" srcOrd="0" destOrd="0" presId="urn:microsoft.com/office/officeart/2005/8/layout/hierarchy1"/>
    <dgm:cxn modelId="{50BAFD03-AF6E-47BC-B5C2-142824F883B4}" type="presOf" srcId="{45CCE1A9-D785-46DE-A9EA-EB7DCD20EA06}" destId="{159D386A-81E7-43CD-9E08-674CEC5D6EFD}" srcOrd="0" destOrd="0" presId="urn:microsoft.com/office/officeart/2005/8/layout/hierarchy1"/>
    <dgm:cxn modelId="{48453AAA-8470-4C88-9E40-FF066C706DC9}" srcId="{AE232254-5DD4-47D0-BDF8-D57D85CD2D9D}" destId="{E508DB15-0AF1-4523-920B-89A66373EC05}" srcOrd="0" destOrd="0" parTransId="{F6B8AC6F-6321-4CBB-A5BA-0FEE7B551AE9}" sibTransId="{CCB16710-D82D-4AC2-B4EF-3A6AD04E8695}"/>
    <dgm:cxn modelId="{55F46B0C-5B17-4405-8D42-BF54C910E88A}" type="presOf" srcId="{E508DB15-0AF1-4523-920B-89A66373EC05}" destId="{685C773B-DB98-4126-9721-FD5BCF9404C1}" srcOrd="0" destOrd="0" presId="urn:microsoft.com/office/officeart/2005/8/layout/hierarchy1"/>
    <dgm:cxn modelId="{761EB4E6-F600-4EAC-AFBD-A7963E9ADF0A}" type="presOf" srcId="{5BE0825E-32F8-4811-B153-ADAE72BBEB7D}" destId="{DE24B5DE-7C4F-4A3C-AFF3-461088DD375C}" srcOrd="0" destOrd="0" presId="urn:microsoft.com/office/officeart/2005/8/layout/hierarchy1"/>
    <dgm:cxn modelId="{BFB2E03E-5749-4F99-8550-A1A60FE3358F}" srcId="{AE232254-5DD4-47D0-BDF8-D57D85CD2D9D}" destId="{5BE0825E-32F8-4811-B153-ADAE72BBEB7D}" srcOrd="1" destOrd="0" parTransId="{8488F09E-0284-46F6-9508-F3BEFC9A86AD}" sibTransId="{1E3F77AE-9764-40B5-9B3E-3DFE087333BB}"/>
    <dgm:cxn modelId="{4DDC2933-E92C-494D-B430-DAD10B1D91C5}" type="presOf" srcId="{8488F09E-0284-46F6-9508-F3BEFC9A86AD}" destId="{E90A0EF9-BAE4-4244-B9E9-91454BE3434C}" srcOrd="0" destOrd="0" presId="urn:microsoft.com/office/officeart/2005/8/layout/hierarchy1"/>
    <dgm:cxn modelId="{284874B6-05F2-441E-8738-930AF800AC4B}" type="presOf" srcId="{F6B8AC6F-6321-4CBB-A5BA-0FEE7B551AE9}" destId="{0155543F-66A9-4235-A262-20E7ED7CECF5}" srcOrd="0" destOrd="0" presId="urn:microsoft.com/office/officeart/2005/8/layout/hierarchy1"/>
    <dgm:cxn modelId="{1D75820A-D079-47B4-A005-36614B3BE85B}" type="presParOf" srcId="{520C7C43-6A0D-40DC-A33E-398E6053551B}" destId="{7E5A883C-F05C-4A95-94A7-85528C476496}" srcOrd="0" destOrd="0" presId="urn:microsoft.com/office/officeart/2005/8/layout/hierarchy1"/>
    <dgm:cxn modelId="{74695F14-3344-432D-AAED-0EF300F6EDA0}" type="presParOf" srcId="{7E5A883C-F05C-4A95-94A7-85528C476496}" destId="{239335F3-C3B8-4884-B034-8FBF4D9277E6}" srcOrd="0" destOrd="0" presId="urn:microsoft.com/office/officeart/2005/8/layout/hierarchy1"/>
    <dgm:cxn modelId="{900E3EDD-EC88-4AF9-B3ED-61A3C8BFBAD7}" type="presParOf" srcId="{239335F3-C3B8-4884-B034-8FBF4D9277E6}" destId="{7674DA9C-C814-481B-8818-124A40F62ACB}" srcOrd="0" destOrd="0" presId="urn:microsoft.com/office/officeart/2005/8/layout/hierarchy1"/>
    <dgm:cxn modelId="{9BB717D2-C9E8-4252-8720-FA841336FA78}" type="presParOf" srcId="{239335F3-C3B8-4884-B034-8FBF4D9277E6}" destId="{1EF10DB0-3F6B-4EAD-9EA8-7A87AB6A0E60}" srcOrd="1" destOrd="0" presId="urn:microsoft.com/office/officeart/2005/8/layout/hierarchy1"/>
    <dgm:cxn modelId="{4896B83A-4781-4D93-8677-5AC8EF5D2B39}" type="presParOf" srcId="{7E5A883C-F05C-4A95-94A7-85528C476496}" destId="{84E5A157-4D98-4519-A4DD-87A8FBF5A70A}" srcOrd="1" destOrd="0" presId="urn:microsoft.com/office/officeart/2005/8/layout/hierarchy1"/>
    <dgm:cxn modelId="{F26ED5FA-41C3-4B1E-9F47-812CC542CCD0}" type="presParOf" srcId="{84E5A157-4D98-4519-A4DD-87A8FBF5A70A}" destId="{0155543F-66A9-4235-A262-20E7ED7CECF5}" srcOrd="0" destOrd="0" presId="urn:microsoft.com/office/officeart/2005/8/layout/hierarchy1"/>
    <dgm:cxn modelId="{AE06260B-E7AE-4447-AFDE-0E9792AFB4BE}" type="presParOf" srcId="{84E5A157-4D98-4519-A4DD-87A8FBF5A70A}" destId="{27ECD95B-D9BC-45CF-AC67-09C4B14FCA71}" srcOrd="1" destOrd="0" presId="urn:microsoft.com/office/officeart/2005/8/layout/hierarchy1"/>
    <dgm:cxn modelId="{0FD78E91-682D-481E-8126-2360DBAAEBDE}" type="presParOf" srcId="{27ECD95B-D9BC-45CF-AC67-09C4B14FCA71}" destId="{E4B1B104-FC8F-4313-B472-023185AA3AAD}" srcOrd="0" destOrd="0" presId="urn:microsoft.com/office/officeart/2005/8/layout/hierarchy1"/>
    <dgm:cxn modelId="{0ECBD0E1-5E26-4BAB-85DA-A9E02364C36B}" type="presParOf" srcId="{E4B1B104-FC8F-4313-B472-023185AA3AAD}" destId="{FDED4DEC-A9C3-48FD-A4E3-C47DE0E5E623}" srcOrd="0" destOrd="0" presId="urn:microsoft.com/office/officeart/2005/8/layout/hierarchy1"/>
    <dgm:cxn modelId="{C10A3C4C-A9C8-4325-965D-34B45ED5964C}" type="presParOf" srcId="{E4B1B104-FC8F-4313-B472-023185AA3AAD}" destId="{685C773B-DB98-4126-9721-FD5BCF9404C1}" srcOrd="1" destOrd="0" presId="urn:microsoft.com/office/officeart/2005/8/layout/hierarchy1"/>
    <dgm:cxn modelId="{D5C1D1F2-6BD6-4CA5-9F74-0D07866B90EA}" type="presParOf" srcId="{27ECD95B-D9BC-45CF-AC67-09C4B14FCA71}" destId="{559992D2-CB46-41CF-AF33-937217EBA447}" srcOrd="1" destOrd="0" presId="urn:microsoft.com/office/officeart/2005/8/layout/hierarchy1"/>
    <dgm:cxn modelId="{2E5A3770-BA52-4DC2-A62D-C43E78F28E42}" type="presParOf" srcId="{559992D2-CB46-41CF-AF33-937217EBA447}" destId="{2A6D9AF7-CBAF-4B3D-ACB7-E6625BDB3615}" srcOrd="0" destOrd="0" presId="urn:microsoft.com/office/officeart/2005/8/layout/hierarchy1"/>
    <dgm:cxn modelId="{825F11F0-4763-4CB3-81E2-EB9392A20021}" type="presParOf" srcId="{559992D2-CB46-41CF-AF33-937217EBA447}" destId="{EBBFF58F-22D5-4158-A6B7-61566B19EDF1}" srcOrd="1" destOrd="0" presId="urn:microsoft.com/office/officeart/2005/8/layout/hierarchy1"/>
    <dgm:cxn modelId="{113EFB65-5AA7-4CA1-8DDC-C9C3C640ACBC}" type="presParOf" srcId="{EBBFF58F-22D5-4158-A6B7-61566B19EDF1}" destId="{AA20F4DA-BEAD-40CD-B6D0-DDF9B3D68516}" srcOrd="0" destOrd="0" presId="urn:microsoft.com/office/officeart/2005/8/layout/hierarchy1"/>
    <dgm:cxn modelId="{BC52397F-A5F2-4DD0-BF54-4DDDF8E593D0}" type="presParOf" srcId="{AA20F4DA-BEAD-40CD-B6D0-DDF9B3D68516}" destId="{47402EA3-AB68-4BF0-AA86-CFC43861FC74}" srcOrd="0" destOrd="0" presId="urn:microsoft.com/office/officeart/2005/8/layout/hierarchy1"/>
    <dgm:cxn modelId="{E378CDDB-900F-4A1B-8137-12C7EDE6F77F}" type="presParOf" srcId="{AA20F4DA-BEAD-40CD-B6D0-DDF9B3D68516}" destId="{159D386A-81E7-43CD-9E08-674CEC5D6EFD}" srcOrd="1" destOrd="0" presId="urn:microsoft.com/office/officeart/2005/8/layout/hierarchy1"/>
    <dgm:cxn modelId="{31B25CE6-F57C-48AC-B8D7-B63F4C058F9F}" type="presParOf" srcId="{EBBFF58F-22D5-4158-A6B7-61566B19EDF1}" destId="{9569EC4D-D777-4198-8063-D76E422E480E}" srcOrd="1" destOrd="0" presId="urn:microsoft.com/office/officeart/2005/8/layout/hierarchy1"/>
    <dgm:cxn modelId="{815F23A7-7611-4BFA-AA63-D2AA43F386D7}" type="presParOf" srcId="{559992D2-CB46-41CF-AF33-937217EBA447}" destId="{834C6907-591D-4B40-AA9D-8C84D9C3EE3F}" srcOrd="2" destOrd="0" presId="urn:microsoft.com/office/officeart/2005/8/layout/hierarchy1"/>
    <dgm:cxn modelId="{1042734A-32F6-4A94-B414-86F31E51D5E7}" type="presParOf" srcId="{559992D2-CB46-41CF-AF33-937217EBA447}" destId="{2BC0325D-82A1-4008-A26A-158B3A8DB302}" srcOrd="3" destOrd="0" presId="urn:microsoft.com/office/officeart/2005/8/layout/hierarchy1"/>
    <dgm:cxn modelId="{7859EC1D-DBE9-4F8E-B7FE-861410499A9C}" type="presParOf" srcId="{2BC0325D-82A1-4008-A26A-158B3A8DB302}" destId="{724E99D4-7363-44CA-BCD2-83EDAB35FE9C}" srcOrd="0" destOrd="0" presId="urn:microsoft.com/office/officeart/2005/8/layout/hierarchy1"/>
    <dgm:cxn modelId="{DE4A044A-0CA2-4036-87F6-4CCB6581C347}" type="presParOf" srcId="{724E99D4-7363-44CA-BCD2-83EDAB35FE9C}" destId="{A47724B2-A159-481B-9DD0-497ED0632BA6}" srcOrd="0" destOrd="0" presId="urn:microsoft.com/office/officeart/2005/8/layout/hierarchy1"/>
    <dgm:cxn modelId="{CD0B7D50-200F-484E-AAED-24580A6D9A82}" type="presParOf" srcId="{724E99D4-7363-44CA-BCD2-83EDAB35FE9C}" destId="{2B67248B-ED6C-46FB-BBFC-834F44669EDA}" srcOrd="1" destOrd="0" presId="urn:microsoft.com/office/officeart/2005/8/layout/hierarchy1"/>
    <dgm:cxn modelId="{E935B987-D9A5-41C4-BA6C-840B3443B4AE}" type="presParOf" srcId="{2BC0325D-82A1-4008-A26A-158B3A8DB302}" destId="{1913FC8F-AB84-4E65-BB45-057A5DB40DB0}" srcOrd="1" destOrd="0" presId="urn:microsoft.com/office/officeart/2005/8/layout/hierarchy1"/>
    <dgm:cxn modelId="{54BF34F8-9A2A-40B2-9B93-1077CA2B96F0}" type="presParOf" srcId="{84E5A157-4D98-4519-A4DD-87A8FBF5A70A}" destId="{E90A0EF9-BAE4-4244-B9E9-91454BE3434C}" srcOrd="2" destOrd="0" presId="urn:microsoft.com/office/officeart/2005/8/layout/hierarchy1"/>
    <dgm:cxn modelId="{FA9D92D7-8851-4F14-A4FE-4CBB61AF8940}" type="presParOf" srcId="{84E5A157-4D98-4519-A4DD-87A8FBF5A70A}" destId="{CD48A50A-7F0A-4527-B6A7-9BCC53AE61E4}" srcOrd="3" destOrd="0" presId="urn:microsoft.com/office/officeart/2005/8/layout/hierarchy1"/>
    <dgm:cxn modelId="{677DABA4-3AEF-4179-86CC-16DF134F050E}" type="presParOf" srcId="{CD48A50A-7F0A-4527-B6A7-9BCC53AE61E4}" destId="{FDC00ED9-3E7D-4814-98F5-A663D0D072AD}" srcOrd="0" destOrd="0" presId="urn:microsoft.com/office/officeart/2005/8/layout/hierarchy1"/>
    <dgm:cxn modelId="{7BE8B2C3-3EDC-46F1-A1EE-A6A5FFE1E086}" type="presParOf" srcId="{FDC00ED9-3E7D-4814-98F5-A663D0D072AD}" destId="{1428278F-0053-4909-96E5-9EF479508D1B}" srcOrd="0" destOrd="0" presId="urn:microsoft.com/office/officeart/2005/8/layout/hierarchy1"/>
    <dgm:cxn modelId="{A8ACF18D-CF9E-4E01-9C9F-D1EB4CC97A51}" type="presParOf" srcId="{FDC00ED9-3E7D-4814-98F5-A663D0D072AD}" destId="{DE24B5DE-7C4F-4A3C-AFF3-461088DD375C}" srcOrd="1" destOrd="0" presId="urn:microsoft.com/office/officeart/2005/8/layout/hierarchy1"/>
    <dgm:cxn modelId="{427663EE-F201-41EB-BDE0-4208313436C7}" type="presParOf" srcId="{CD48A50A-7F0A-4527-B6A7-9BCC53AE61E4}" destId="{973510CA-8512-457A-A01E-BD3DCFA874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78F890-7FDB-4B85-ACD0-F92B4F028327}" type="doc">
      <dgm:prSet loTypeId="urn:microsoft.com/office/officeart/2005/8/layout/hList7#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962EFF6-BADE-4363-85B7-458ECACC1E2F}">
      <dgm:prSet phldrT="[Текст]" custT="1"/>
      <dgm:spPr/>
      <dgm:t>
        <a:bodyPr/>
        <a:lstStyle/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ВПП</a:t>
          </a:r>
        </a:p>
      </dgm:t>
    </dgm:pt>
    <dgm:pt modelId="{8942F5F1-9AEA-4F44-8F43-AB71827658F0}" type="parTrans" cxnId="{B4F6D1EB-4B90-4ABD-9BFB-27E63AA39519}">
      <dgm:prSet/>
      <dgm:spPr/>
      <dgm:t>
        <a:bodyPr/>
        <a:lstStyle/>
        <a:p>
          <a:endParaRPr lang="ru-RU"/>
        </a:p>
      </dgm:t>
    </dgm:pt>
    <dgm:pt modelId="{A383DC56-2026-43EB-A806-EC7195D9691C}" type="sibTrans" cxnId="{B4F6D1EB-4B90-4ABD-9BFB-27E63AA39519}">
      <dgm:prSet/>
      <dgm:spPr/>
      <dgm:t>
        <a:bodyPr/>
        <a:lstStyle/>
        <a:p>
          <a:endParaRPr lang="ru-RU"/>
        </a:p>
      </dgm:t>
    </dgm:pt>
    <dgm:pt modelId="{43E63643-0F45-4901-A8C1-0E00F2051BD4}">
      <dgm:prSet phldrT="[Текст]" custT="1"/>
      <dgm:spPr/>
      <dgm:t>
        <a:bodyPr/>
        <a:lstStyle/>
        <a:p>
          <a:r>
            <a:rPr lang="ru-RU" sz="1650">
              <a:latin typeface="Times New Roman" panose="02020603050405020304" pitchFamily="18" charset="0"/>
              <a:cs typeface="Times New Roman" panose="02020603050405020304" pitchFamily="18" charset="0"/>
            </a:rPr>
            <a:t>Перемещения</a:t>
          </a:r>
        </a:p>
      </dgm:t>
    </dgm:pt>
    <dgm:pt modelId="{937284F8-A661-48DB-9DF9-EA9DF2DB4F14}" type="parTrans" cxnId="{E9E84505-AB8C-4AB8-B4EC-70773187973C}">
      <dgm:prSet/>
      <dgm:spPr/>
      <dgm:t>
        <a:bodyPr/>
        <a:lstStyle/>
        <a:p>
          <a:endParaRPr lang="ru-RU"/>
        </a:p>
      </dgm:t>
    </dgm:pt>
    <dgm:pt modelId="{E80001DD-05A7-429E-A446-8373992C3397}" type="sibTrans" cxnId="{E9E84505-AB8C-4AB8-B4EC-70773187973C}">
      <dgm:prSet/>
      <dgm:spPr/>
      <dgm:t>
        <a:bodyPr/>
        <a:lstStyle/>
        <a:p>
          <a:endParaRPr lang="ru-RU"/>
        </a:p>
      </dgm:t>
    </dgm:pt>
    <dgm:pt modelId="{106EB24C-A521-4B71-BF3E-D287C597AB2E}">
      <dgm:prSet phldrT="[Текст]" custT="1"/>
      <dgm:spPr/>
      <dgm:t>
        <a:bodyPr/>
        <a:lstStyle/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ВСЦ</a:t>
          </a:r>
        </a:p>
      </dgm:t>
    </dgm:pt>
    <dgm:pt modelId="{1F094AF9-1EAA-4737-AA65-28E0CB87D1FA}" type="parTrans" cxnId="{BB5456BC-30A8-49F0-ADC8-B0EFCE88C230}">
      <dgm:prSet/>
      <dgm:spPr/>
      <dgm:t>
        <a:bodyPr/>
        <a:lstStyle/>
        <a:p>
          <a:endParaRPr lang="ru-RU"/>
        </a:p>
      </dgm:t>
    </dgm:pt>
    <dgm:pt modelId="{8A71CA94-A408-4FCF-8195-6C4BCF1F3BCB}" type="sibTrans" cxnId="{BB5456BC-30A8-49F0-ADC8-B0EFCE88C230}">
      <dgm:prSet/>
      <dgm:spPr/>
      <dgm:t>
        <a:bodyPr/>
        <a:lstStyle/>
        <a:p>
          <a:endParaRPr lang="ru-RU"/>
        </a:p>
      </dgm:t>
    </dgm:pt>
    <dgm:pt modelId="{38331233-073F-442E-83A0-4ADA3FE755B8}" type="pres">
      <dgm:prSet presAssocID="{7A78F890-7FDB-4B85-ACD0-F92B4F0283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868B69-0ABF-426A-A6ED-BFE837E73112}" type="pres">
      <dgm:prSet presAssocID="{7A78F890-7FDB-4B85-ACD0-F92B4F028327}" presName="fgShape" presStyleLbl="fgShp" presStyleIdx="0" presStyleCnt="1" custScaleY="178240" custLinFactNeighborX="-679" custLinFactNeighborY="-4630"/>
      <dgm:spPr>
        <a:solidFill>
          <a:schemeClr val="accent3">
            <a:lumMod val="20000"/>
            <a:lumOff val="80000"/>
          </a:schemeClr>
        </a:solidFill>
      </dgm:spPr>
    </dgm:pt>
    <dgm:pt modelId="{9C6EFC78-5D11-4F3E-9638-A8C7E1956EA1}" type="pres">
      <dgm:prSet presAssocID="{7A78F890-7FDB-4B85-ACD0-F92B4F028327}" presName="linComp" presStyleCnt="0"/>
      <dgm:spPr/>
    </dgm:pt>
    <dgm:pt modelId="{E1F7C5F7-E428-410E-84C0-59A2C4B67558}" type="pres">
      <dgm:prSet presAssocID="{4962EFF6-BADE-4363-85B7-458ECACC1E2F}" presName="compNode" presStyleCnt="0"/>
      <dgm:spPr/>
    </dgm:pt>
    <dgm:pt modelId="{EDF93161-71CE-43B0-9027-0F92A5305A84}" type="pres">
      <dgm:prSet presAssocID="{4962EFF6-BADE-4363-85B7-458ECACC1E2F}" presName="bkgdShape" presStyleLbl="node1" presStyleIdx="0" presStyleCnt="3" custLinFactNeighborX="-59880" custLinFactNeighborY="4323"/>
      <dgm:spPr/>
      <dgm:t>
        <a:bodyPr/>
        <a:lstStyle/>
        <a:p>
          <a:endParaRPr lang="ru-RU"/>
        </a:p>
      </dgm:t>
    </dgm:pt>
    <dgm:pt modelId="{E2A2355A-3632-44D7-82A8-17636C24558C}" type="pres">
      <dgm:prSet presAssocID="{4962EFF6-BADE-4363-85B7-458ECACC1E2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45E3D-07EE-4A12-8CF7-7218CDD1B59F}" type="pres">
      <dgm:prSet presAssocID="{4962EFF6-BADE-4363-85B7-458ECACC1E2F}" presName="invisiNode" presStyleLbl="node1" presStyleIdx="0" presStyleCnt="3"/>
      <dgm:spPr/>
    </dgm:pt>
    <dgm:pt modelId="{7C70CBED-A79A-43DB-8A31-66849A2B1F7B}" type="pres">
      <dgm:prSet presAssocID="{4962EFF6-BADE-4363-85B7-458ECACC1E2F}" presName="imagNode" presStyleLbl="fgImgPlace1" presStyleIdx="0" presStyleCnt="3" custLinFactNeighborX="3128" custLinFactNeighborY="-4171"/>
      <dgm:spPr>
        <a:blipFill dpi="0" rotWithShape="1">
          <a:blip xmlns:r="http://schemas.openxmlformats.org/officeDocument/2006/relationships" r:embed="rId1">
            <a:alphaModFix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3203" t="-3203" r="-3203" b="-3203"/>
          </a:stretch>
        </a:blipFill>
      </dgm:spPr>
      <dgm:extLst>
        <a:ext uri="{E40237B7-FDA0-4F09-8148-C483321AD2D9}">
          <dgm14:cNvPr xmlns:dgm14="http://schemas.microsoft.com/office/drawing/2010/diagram" xmlns="" id="0" name="" descr="Часы со сплошной заливкой"/>
        </a:ext>
      </dgm:extLst>
    </dgm:pt>
    <dgm:pt modelId="{66E373A8-B2EF-4E01-9F37-3387674E9A2A}" type="pres">
      <dgm:prSet presAssocID="{A383DC56-2026-43EB-A806-EC7195D969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FCE52EC-1D3A-4291-9877-F3DF84E13500}" type="pres">
      <dgm:prSet presAssocID="{43E63643-0F45-4901-A8C1-0E00F2051BD4}" presName="compNode" presStyleCnt="0"/>
      <dgm:spPr/>
    </dgm:pt>
    <dgm:pt modelId="{AB6C3689-1F22-4FBB-8A0A-5CFDD24D145C}" type="pres">
      <dgm:prSet presAssocID="{43E63643-0F45-4901-A8C1-0E00F2051BD4}" presName="bkgdShape" presStyleLbl="node1" presStyleIdx="1" presStyleCnt="3"/>
      <dgm:spPr/>
      <dgm:t>
        <a:bodyPr/>
        <a:lstStyle/>
        <a:p>
          <a:endParaRPr lang="ru-RU"/>
        </a:p>
      </dgm:t>
    </dgm:pt>
    <dgm:pt modelId="{BF0B52EE-80FC-46DE-9831-ED8FCB2AF442}" type="pres">
      <dgm:prSet presAssocID="{43E63643-0F45-4901-A8C1-0E00F2051BD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4BDA5-B428-478D-9B6D-A9F362D9389B}" type="pres">
      <dgm:prSet presAssocID="{43E63643-0F45-4901-A8C1-0E00F2051BD4}" presName="invisiNode" presStyleLbl="node1" presStyleIdx="1" presStyleCnt="3"/>
      <dgm:spPr/>
    </dgm:pt>
    <dgm:pt modelId="{2BC5AFAE-78F0-4F25-8328-13B125AB0173}" type="pres">
      <dgm:prSet presAssocID="{43E63643-0F45-4901-A8C1-0E00F2051BD4}" presName="imagNode" presStyleLbl="fgImgPlace1" presStyleIdx="1" presStyleCnt="3" custLinFactNeighborX="-7299" custLinFactNeighborY="1043"/>
      <dgm:spPr>
        <a:blipFill dpi="0" rotWithShape="1">
          <a:blip xmlns:r="http://schemas.openxmlformats.org/officeDocument/2006/relationships" r:embed="rId3">
            <a:alphaModFix/>
            <a:biLevel thresh="75000"/>
            <a:duotone>
              <a:schemeClr val="accent3">
                <a:hueOff val="-1518931"/>
                <a:satOff val="-16207"/>
                <a:lumOff val="-1103"/>
                <a:alphaOff val="0"/>
                <a:shade val="20000"/>
                <a:satMod val="200000"/>
              </a:schemeClr>
              <a:schemeClr val="accent3">
                <a:hueOff val="-1518931"/>
                <a:satOff val="-16207"/>
                <a:lumOff val="-1103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2708" t="2708" r="2708" b="2708"/>
          </a:stretch>
        </a:blipFill>
      </dgm:spPr>
    </dgm:pt>
    <dgm:pt modelId="{DDA967DE-679D-4041-80DE-BFF137B13253}" type="pres">
      <dgm:prSet presAssocID="{E80001DD-05A7-429E-A446-8373992C339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1A4B430-6FA4-43E2-BFB8-7E0B2AFAE0D1}" type="pres">
      <dgm:prSet presAssocID="{106EB24C-A521-4B71-BF3E-D287C597AB2E}" presName="compNode" presStyleCnt="0"/>
      <dgm:spPr/>
    </dgm:pt>
    <dgm:pt modelId="{D3D587D8-778C-414B-89FB-B4DC73023473}" type="pres">
      <dgm:prSet presAssocID="{106EB24C-A521-4B71-BF3E-D287C597AB2E}" presName="bkgdShape" presStyleLbl="node1" presStyleIdx="2" presStyleCnt="3"/>
      <dgm:spPr/>
      <dgm:t>
        <a:bodyPr/>
        <a:lstStyle/>
        <a:p>
          <a:endParaRPr lang="ru-RU"/>
        </a:p>
      </dgm:t>
    </dgm:pt>
    <dgm:pt modelId="{A3FF49D1-FF8A-4A1A-8AAA-AB54C554FDBA}" type="pres">
      <dgm:prSet presAssocID="{106EB24C-A521-4B71-BF3E-D287C597AB2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62EBB-E580-4ECF-B89E-8F629E4F7A2A}" type="pres">
      <dgm:prSet presAssocID="{106EB24C-A521-4B71-BF3E-D287C597AB2E}" presName="invisiNode" presStyleLbl="node1" presStyleIdx="2" presStyleCnt="3"/>
      <dgm:spPr/>
    </dgm:pt>
    <dgm:pt modelId="{6895A3EE-60FE-4B8B-A59A-B19EB18D3A29}" type="pres">
      <dgm:prSet presAssocID="{106EB24C-A521-4B71-BF3E-D287C597AB2E}" presName="imagNode" presStyleLbl="fgImgPlace1" presStyleIdx="2" presStyleCnt="3"/>
      <dgm:spPr>
        <a:blipFill dpi="0" rotWithShape="1">
          <a:blip xmlns:r="http://schemas.openxmlformats.org/officeDocument/2006/relationships" r:embed="rId5">
            <a:biLevel thresh="25000"/>
            <a:duotone>
              <a:schemeClr val="accent3">
                <a:hueOff val="-3037863"/>
                <a:satOff val="-32415"/>
                <a:lumOff val="-2206"/>
                <a:alphaOff val="0"/>
                <a:shade val="20000"/>
                <a:satMod val="200000"/>
              </a:schemeClr>
              <a:schemeClr val="accent3">
                <a:hueOff val="-3037863"/>
                <a:satOff val="-32415"/>
                <a:lumOff val="-2206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5600"/>
                    </a14:imgEffect>
                    <a14:imgEffect>
                      <a14:saturation sat="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4679" t="2708" r="4679" b="2708"/>
          </a:stretch>
        </a:blipFill>
      </dgm:spPr>
    </dgm:pt>
  </dgm:ptLst>
  <dgm:cxnLst>
    <dgm:cxn modelId="{7FD0F995-B081-486D-9EB5-7ADB180F9189}" type="presOf" srcId="{A383DC56-2026-43EB-A806-EC7195D9691C}" destId="{66E373A8-B2EF-4E01-9F37-3387674E9A2A}" srcOrd="0" destOrd="0" presId="urn:microsoft.com/office/officeart/2005/8/layout/hList7#1"/>
    <dgm:cxn modelId="{6CA43BEC-D1F3-426A-88E4-C038F4ADC4FC}" type="presOf" srcId="{4962EFF6-BADE-4363-85B7-458ECACC1E2F}" destId="{E2A2355A-3632-44D7-82A8-17636C24558C}" srcOrd="1" destOrd="0" presId="urn:microsoft.com/office/officeart/2005/8/layout/hList7#1"/>
    <dgm:cxn modelId="{2928A37D-0852-4B6D-9A2E-C81664F5846D}" type="presOf" srcId="{106EB24C-A521-4B71-BF3E-D287C597AB2E}" destId="{A3FF49D1-FF8A-4A1A-8AAA-AB54C554FDBA}" srcOrd="1" destOrd="0" presId="urn:microsoft.com/office/officeart/2005/8/layout/hList7#1"/>
    <dgm:cxn modelId="{BB5456BC-30A8-49F0-ADC8-B0EFCE88C230}" srcId="{7A78F890-7FDB-4B85-ACD0-F92B4F028327}" destId="{106EB24C-A521-4B71-BF3E-D287C597AB2E}" srcOrd="2" destOrd="0" parTransId="{1F094AF9-1EAA-4737-AA65-28E0CB87D1FA}" sibTransId="{8A71CA94-A408-4FCF-8195-6C4BCF1F3BCB}"/>
    <dgm:cxn modelId="{81F23039-6860-45CA-83FD-5D1667ED0940}" type="presOf" srcId="{106EB24C-A521-4B71-BF3E-D287C597AB2E}" destId="{D3D587D8-778C-414B-89FB-B4DC73023473}" srcOrd="0" destOrd="0" presId="urn:microsoft.com/office/officeart/2005/8/layout/hList7#1"/>
    <dgm:cxn modelId="{E9E84505-AB8C-4AB8-B4EC-70773187973C}" srcId="{7A78F890-7FDB-4B85-ACD0-F92B4F028327}" destId="{43E63643-0F45-4901-A8C1-0E00F2051BD4}" srcOrd="1" destOrd="0" parTransId="{937284F8-A661-48DB-9DF9-EA9DF2DB4F14}" sibTransId="{E80001DD-05A7-429E-A446-8373992C3397}"/>
    <dgm:cxn modelId="{E5DD7F64-240B-4BDE-845F-543D022C6812}" type="presOf" srcId="{43E63643-0F45-4901-A8C1-0E00F2051BD4}" destId="{BF0B52EE-80FC-46DE-9831-ED8FCB2AF442}" srcOrd="1" destOrd="0" presId="urn:microsoft.com/office/officeart/2005/8/layout/hList7#1"/>
    <dgm:cxn modelId="{332C573B-93B0-4104-A8F5-63F3FF558E67}" type="presOf" srcId="{43E63643-0F45-4901-A8C1-0E00F2051BD4}" destId="{AB6C3689-1F22-4FBB-8A0A-5CFDD24D145C}" srcOrd="0" destOrd="0" presId="urn:microsoft.com/office/officeart/2005/8/layout/hList7#1"/>
    <dgm:cxn modelId="{6C879DFE-CB91-4FD3-9418-D8427B7BA484}" type="presOf" srcId="{4962EFF6-BADE-4363-85B7-458ECACC1E2F}" destId="{EDF93161-71CE-43B0-9027-0F92A5305A84}" srcOrd="0" destOrd="0" presId="urn:microsoft.com/office/officeart/2005/8/layout/hList7#1"/>
    <dgm:cxn modelId="{865E43F7-E548-4BBB-97CE-5EDF35C003AE}" type="presOf" srcId="{7A78F890-7FDB-4B85-ACD0-F92B4F028327}" destId="{38331233-073F-442E-83A0-4ADA3FE755B8}" srcOrd="0" destOrd="0" presId="urn:microsoft.com/office/officeart/2005/8/layout/hList7#1"/>
    <dgm:cxn modelId="{B4F6D1EB-4B90-4ABD-9BFB-27E63AA39519}" srcId="{7A78F890-7FDB-4B85-ACD0-F92B4F028327}" destId="{4962EFF6-BADE-4363-85B7-458ECACC1E2F}" srcOrd="0" destOrd="0" parTransId="{8942F5F1-9AEA-4F44-8F43-AB71827658F0}" sibTransId="{A383DC56-2026-43EB-A806-EC7195D9691C}"/>
    <dgm:cxn modelId="{4E6CF8E7-44AC-45C6-B44F-73E08743E8D0}" type="presOf" srcId="{E80001DD-05A7-429E-A446-8373992C3397}" destId="{DDA967DE-679D-4041-80DE-BFF137B13253}" srcOrd="0" destOrd="0" presId="urn:microsoft.com/office/officeart/2005/8/layout/hList7#1"/>
    <dgm:cxn modelId="{05E131EA-6A48-416E-B3A9-29BD855F8FA2}" type="presParOf" srcId="{38331233-073F-442E-83A0-4ADA3FE755B8}" destId="{F4868B69-0ABF-426A-A6ED-BFE837E73112}" srcOrd="0" destOrd="0" presId="urn:microsoft.com/office/officeart/2005/8/layout/hList7#1"/>
    <dgm:cxn modelId="{E0CDAB06-8D96-40A8-BAF9-49F88FA881DE}" type="presParOf" srcId="{38331233-073F-442E-83A0-4ADA3FE755B8}" destId="{9C6EFC78-5D11-4F3E-9638-A8C7E1956EA1}" srcOrd="1" destOrd="0" presId="urn:microsoft.com/office/officeart/2005/8/layout/hList7#1"/>
    <dgm:cxn modelId="{15CF650C-1F08-47BB-B0BC-95A13E98D76F}" type="presParOf" srcId="{9C6EFC78-5D11-4F3E-9638-A8C7E1956EA1}" destId="{E1F7C5F7-E428-410E-84C0-59A2C4B67558}" srcOrd="0" destOrd="0" presId="urn:microsoft.com/office/officeart/2005/8/layout/hList7#1"/>
    <dgm:cxn modelId="{4F14D565-242A-473B-A83B-95B4CCCBFD07}" type="presParOf" srcId="{E1F7C5F7-E428-410E-84C0-59A2C4B67558}" destId="{EDF93161-71CE-43B0-9027-0F92A5305A84}" srcOrd="0" destOrd="0" presId="urn:microsoft.com/office/officeart/2005/8/layout/hList7#1"/>
    <dgm:cxn modelId="{D77FEF3D-584B-4714-932F-45AE4B780694}" type="presParOf" srcId="{E1F7C5F7-E428-410E-84C0-59A2C4B67558}" destId="{E2A2355A-3632-44D7-82A8-17636C24558C}" srcOrd="1" destOrd="0" presId="urn:microsoft.com/office/officeart/2005/8/layout/hList7#1"/>
    <dgm:cxn modelId="{DA517B51-9C57-439A-A525-E2C133D3DF34}" type="presParOf" srcId="{E1F7C5F7-E428-410E-84C0-59A2C4B67558}" destId="{21445E3D-07EE-4A12-8CF7-7218CDD1B59F}" srcOrd="2" destOrd="0" presId="urn:microsoft.com/office/officeart/2005/8/layout/hList7#1"/>
    <dgm:cxn modelId="{DD02697A-9C97-4B37-B953-79B32ED14E3B}" type="presParOf" srcId="{E1F7C5F7-E428-410E-84C0-59A2C4B67558}" destId="{7C70CBED-A79A-43DB-8A31-66849A2B1F7B}" srcOrd="3" destOrd="0" presId="urn:microsoft.com/office/officeart/2005/8/layout/hList7#1"/>
    <dgm:cxn modelId="{EA0F6ED7-0B17-4231-ACDE-F7285F8D84A0}" type="presParOf" srcId="{9C6EFC78-5D11-4F3E-9638-A8C7E1956EA1}" destId="{66E373A8-B2EF-4E01-9F37-3387674E9A2A}" srcOrd="1" destOrd="0" presId="urn:microsoft.com/office/officeart/2005/8/layout/hList7#1"/>
    <dgm:cxn modelId="{CCFB0096-6F4D-47E2-ABC8-3C2985F7A733}" type="presParOf" srcId="{9C6EFC78-5D11-4F3E-9638-A8C7E1956EA1}" destId="{DFCE52EC-1D3A-4291-9877-F3DF84E13500}" srcOrd="2" destOrd="0" presId="urn:microsoft.com/office/officeart/2005/8/layout/hList7#1"/>
    <dgm:cxn modelId="{1412EA23-8727-402A-A5EB-7C29F1B2E972}" type="presParOf" srcId="{DFCE52EC-1D3A-4291-9877-F3DF84E13500}" destId="{AB6C3689-1F22-4FBB-8A0A-5CFDD24D145C}" srcOrd="0" destOrd="0" presId="urn:microsoft.com/office/officeart/2005/8/layout/hList7#1"/>
    <dgm:cxn modelId="{C776C5BA-9856-4C4E-B978-F02C75C87282}" type="presParOf" srcId="{DFCE52EC-1D3A-4291-9877-F3DF84E13500}" destId="{BF0B52EE-80FC-46DE-9831-ED8FCB2AF442}" srcOrd="1" destOrd="0" presId="urn:microsoft.com/office/officeart/2005/8/layout/hList7#1"/>
    <dgm:cxn modelId="{88BEFE64-5336-403D-967F-A08F747DF02B}" type="presParOf" srcId="{DFCE52EC-1D3A-4291-9877-F3DF84E13500}" destId="{5D24BDA5-B428-478D-9B6D-A9F362D9389B}" srcOrd="2" destOrd="0" presId="urn:microsoft.com/office/officeart/2005/8/layout/hList7#1"/>
    <dgm:cxn modelId="{77D63702-5068-40CA-A56A-578443D47985}" type="presParOf" srcId="{DFCE52EC-1D3A-4291-9877-F3DF84E13500}" destId="{2BC5AFAE-78F0-4F25-8328-13B125AB0173}" srcOrd="3" destOrd="0" presId="urn:microsoft.com/office/officeart/2005/8/layout/hList7#1"/>
    <dgm:cxn modelId="{F79DCF56-B65C-4735-A48E-D4FE47201241}" type="presParOf" srcId="{9C6EFC78-5D11-4F3E-9638-A8C7E1956EA1}" destId="{DDA967DE-679D-4041-80DE-BFF137B13253}" srcOrd="3" destOrd="0" presId="urn:microsoft.com/office/officeart/2005/8/layout/hList7#1"/>
    <dgm:cxn modelId="{B41A1173-5B24-48B9-A967-DD18BA148C9C}" type="presParOf" srcId="{9C6EFC78-5D11-4F3E-9638-A8C7E1956EA1}" destId="{91A4B430-6FA4-43E2-BFB8-7E0B2AFAE0D1}" srcOrd="4" destOrd="0" presId="urn:microsoft.com/office/officeart/2005/8/layout/hList7#1"/>
    <dgm:cxn modelId="{37F48082-E2BE-4B72-BE88-E5CABAA6CAC9}" type="presParOf" srcId="{91A4B430-6FA4-43E2-BFB8-7E0B2AFAE0D1}" destId="{D3D587D8-778C-414B-89FB-B4DC73023473}" srcOrd="0" destOrd="0" presId="urn:microsoft.com/office/officeart/2005/8/layout/hList7#1"/>
    <dgm:cxn modelId="{CFA4710A-F8CB-4968-A5BE-E706854BD7CE}" type="presParOf" srcId="{91A4B430-6FA4-43E2-BFB8-7E0B2AFAE0D1}" destId="{A3FF49D1-FF8A-4A1A-8AAA-AB54C554FDBA}" srcOrd="1" destOrd="0" presId="urn:microsoft.com/office/officeart/2005/8/layout/hList7#1"/>
    <dgm:cxn modelId="{DAF7F8DA-6A71-4FBC-85FE-A5702D955E75}" type="presParOf" srcId="{91A4B430-6FA4-43E2-BFB8-7E0B2AFAE0D1}" destId="{F0562EBB-E580-4ECF-B89E-8F629E4F7A2A}" srcOrd="2" destOrd="0" presId="urn:microsoft.com/office/officeart/2005/8/layout/hList7#1"/>
    <dgm:cxn modelId="{79885664-8C67-409D-92CD-DA307786B669}" type="presParOf" srcId="{91A4B430-6FA4-43E2-BFB8-7E0B2AFAE0D1}" destId="{6895A3EE-60FE-4B8B-A59A-B19EB18D3A29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D98418-E3EF-474F-9F74-1A9139460170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C835C51-D7DC-4D9E-9866-6161E3929257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Текущее состояние</a:t>
          </a:r>
        </a:p>
      </dgm:t>
    </dgm:pt>
    <dgm:pt modelId="{72E4029B-336B-48D8-9826-4DAA6969B3FB}" type="parTrans" cxnId="{CCD1CB1A-2979-4115-B8B3-C1D59516A8FF}">
      <dgm:prSet/>
      <dgm:spPr/>
      <dgm:t>
        <a:bodyPr/>
        <a:lstStyle/>
        <a:p>
          <a:endParaRPr lang="ru-RU"/>
        </a:p>
      </dgm:t>
    </dgm:pt>
    <dgm:pt modelId="{376FE1D4-92BD-4310-8ED8-B9BABA604F87}" type="sibTrans" cxnId="{CCD1CB1A-2979-4115-B8B3-C1D59516A8FF}">
      <dgm:prSet/>
      <dgm:spPr/>
      <dgm:t>
        <a:bodyPr/>
        <a:lstStyle/>
        <a:p>
          <a:endParaRPr lang="ru-RU"/>
        </a:p>
      </dgm:t>
    </dgm:pt>
    <dgm:pt modelId="{A819183B-F4E9-4669-BE09-27427764EF7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Целевое состояние</a:t>
          </a:r>
        </a:p>
      </dgm:t>
    </dgm:pt>
    <dgm:pt modelId="{56CBFACB-D6F8-41F4-B0FF-B297DBDD013A}" type="parTrans" cxnId="{A55619BC-C3AC-4E55-8818-AC206C0F0CEA}">
      <dgm:prSet/>
      <dgm:spPr/>
      <dgm:t>
        <a:bodyPr/>
        <a:lstStyle/>
        <a:p>
          <a:endParaRPr lang="ru-RU"/>
        </a:p>
      </dgm:t>
    </dgm:pt>
    <dgm:pt modelId="{4B77A02C-97A2-483F-A03A-9BA42D9DB589}" type="sibTrans" cxnId="{A55619BC-C3AC-4E55-8818-AC206C0F0CEA}">
      <dgm:prSet/>
      <dgm:spPr/>
      <dgm:t>
        <a:bodyPr/>
        <a:lstStyle/>
        <a:p>
          <a:endParaRPr lang="ru-RU"/>
        </a:p>
      </dgm:t>
    </dgm:pt>
    <dgm:pt modelId="{5160D48F-A630-4B6D-B387-621596FAE582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Идеальное состояние</a:t>
          </a:r>
        </a:p>
      </dgm:t>
    </dgm:pt>
    <dgm:pt modelId="{8661B3DB-1980-4936-8965-263ADF34D403}" type="parTrans" cxnId="{967F966D-43D3-4EBB-A25A-8E143BD4C4C2}">
      <dgm:prSet/>
      <dgm:spPr/>
      <dgm:t>
        <a:bodyPr/>
        <a:lstStyle/>
        <a:p>
          <a:endParaRPr lang="ru-RU"/>
        </a:p>
      </dgm:t>
    </dgm:pt>
    <dgm:pt modelId="{3BD9043F-3FEF-421A-814D-050831FF5589}" type="sibTrans" cxnId="{967F966D-43D3-4EBB-A25A-8E143BD4C4C2}">
      <dgm:prSet/>
      <dgm:spPr/>
      <dgm:t>
        <a:bodyPr/>
        <a:lstStyle/>
        <a:p>
          <a:endParaRPr lang="ru-RU"/>
        </a:p>
      </dgm:t>
    </dgm:pt>
    <dgm:pt modelId="{AE751146-2BB0-44A8-9079-8824907A72CC}" type="pres">
      <dgm:prSet presAssocID="{7AD98418-E3EF-474F-9F74-1A913946017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68AA0EC-ED2F-40CD-9BE6-34FC915A398A}" type="pres">
      <dgm:prSet presAssocID="{3C835C51-D7DC-4D9E-9866-6161E3929257}" presName="composite" presStyleCnt="0"/>
      <dgm:spPr/>
    </dgm:pt>
    <dgm:pt modelId="{2097E828-9FE3-46AA-95E8-E9CB44074D59}" type="pres">
      <dgm:prSet presAssocID="{3C835C51-D7DC-4D9E-9866-6161E3929257}" presName="LShape" presStyleLbl="alignNode1" presStyleIdx="0" presStyleCnt="5"/>
      <dgm:spPr/>
    </dgm:pt>
    <dgm:pt modelId="{68296D8F-45CE-4CF8-8AFE-3320664D1D61}" type="pres">
      <dgm:prSet presAssocID="{3C835C51-D7DC-4D9E-9866-6161E3929257}" presName="ParentText" presStyleLbl="revTx" presStyleIdx="0" presStyleCnt="3" custLinFactNeighborX="-1186" custLinFactNeighborY="114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8AA20-1535-4CD4-86FA-406BA889A588}" type="pres">
      <dgm:prSet presAssocID="{3C835C51-D7DC-4D9E-9866-6161E3929257}" presName="Triangle" presStyleLbl="alignNode1" presStyleIdx="1" presStyleCnt="5" custLinFactNeighborX="31425" custLinFactNeighborY="34567"/>
      <dgm:spPr/>
    </dgm:pt>
    <dgm:pt modelId="{631B4715-9593-48A7-ACFF-A38AB123A159}" type="pres">
      <dgm:prSet presAssocID="{376FE1D4-92BD-4310-8ED8-B9BABA604F87}" presName="sibTrans" presStyleCnt="0"/>
      <dgm:spPr/>
    </dgm:pt>
    <dgm:pt modelId="{1156E346-64FF-4C7E-9B86-7FDFD44C7738}" type="pres">
      <dgm:prSet presAssocID="{376FE1D4-92BD-4310-8ED8-B9BABA604F87}" presName="space" presStyleCnt="0"/>
      <dgm:spPr/>
    </dgm:pt>
    <dgm:pt modelId="{72495C20-BFF0-402F-BB71-C01E411D6CFE}" type="pres">
      <dgm:prSet presAssocID="{A819183B-F4E9-4669-BE09-27427764EF76}" presName="composite" presStyleCnt="0"/>
      <dgm:spPr/>
    </dgm:pt>
    <dgm:pt modelId="{B254C77E-88EE-46B6-8AA4-A7182A7B3CEF}" type="pres">
      <dgm:prSet presAssocID="{A819183B-F4E9-4669-BE09-27427764EF76}" presName="LShape" presStyleLbl="alignNode1" presStyleIdx="2" presStyleCnt="5" custLinFactNeighborX="100" custLinFactNeighborY="-38301"/>
      <dgm:spPr/>
    </dgm:pt>
    <dgm:pt modelId="{3CF22BAE-4E31-4845-82C5-445E1B722D24}" type="pres">
      <dgm:prSet presAssocID="{A819183B-F4E9-4669-BE09-27427764EF76}" presName="ParentText" presStyleLbl="revTx" presStyleIdx="1" presStyleCnt="3" custLinFactNeighborX="2965" custLinFactNeighborY="-166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E393B-048B-4E9F-9DB8-584F16B57ACB}" type="pres">
      <dgm:prSet presAssocID="{A819183B-F4E9-4669-BE09-27427764EF76}" presName="Triangle" presStyleLbl="alignNode1" presStyleIdx="3" presStyleCnt="5" custLinFactY="-3703" custLinFactNeighborX="28283" custLinFactNeighborY="-100000"/>
      <dgm:spPr/>
    </dgm:pt>
    <dgm:pt modelId="{4AA32CE0-30A2-4639-A692-E890D2D40FED}" type="pres">
      <dgm:prSet presAssocID="{4B77A02C-97A2-483F-A03A-9BA42D9DB589}" presName="sibTrans" presStyleCnt="0"/>
      <dgm:spPr/>
    </dgm:pt>
    <dgm:pt modelId="{3BC66B60-752E-46DB-B218-9301FDF9061E}" type="pres">
      <dgm:prSet presAssocID="{4B77A02C-97A2-483F-A03A-9BA42D9DB589}" presName="space" presStyleCnt="0"/>
      <dgm:spPr/>
    </dgm:pt>
    <dgm:pt modelId="{C8295954-D6B1-4A0E-9DAF-87D0C699D635}" type="pres">
      <dgm:prSet presAssocID="{5160D48F-A630-4B6D-B387-621596FAE582}" presName="composite" presStyleCnt="0"/>
      <dgm:spPr/>
    </dgm:pt>
    <dgm:pt modelId="{8954A399-0DD4-41D4-8D39-C2014AE67ADD}" type="pres">
      <dgm:prSet presAssocID="{5160D48F-A630-4B6D-B387-621596FAE582}" presName="LShape" presStyleLbl="alignNode1" presStyleIdx="4" presStyleCnt="5" custLinFactNeighborY="-75712"/>
      <dgm:spPr/>
    </dgm:pt>
    <dgm:pt modelId="{6B2FB66D-4696-402E-894C-BA3FFF096D15}" type="pres">
      <dgm:prSet presAssocID="{5160D48F-A630-4B6D-B387-621596FAE582}" presName="ParentText" presStyleLbl="revTx" presStyleIdx="2" presStyleCnt="3" custLinFactNeighborX="3573" custLinFactNeighborY="-516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7F966D-43D3-4EBB-A25A-8E143BD4C4C2}" srcId="{7AD98418-E3EF-474F-9F74-1A9139460170}" destId="{5160D48F-A630-4B6D-B387-621596FAE582}" srcOrd="2" destOrd="0" parTransId="{8661B3DB-1980-4936-8965-263ADF34D403}" sibTransId="{3BD9043F-3FEF-421A-814D-050831FF5589}"/>
    <dgm:cxn modelId="{8A6E859D-C204-439C-B0C4-B5639DC106E6}" type="presOf" srcId="{5160D48F-A630-4B6D-B387-621596FAE582}" destId="{6B2FB66D-4696-402E-894C-BA3FFF096D15}" srcOrd="0" destOrd="0" presId="urn:microsoft.com/office/officeart/2009/3/layout/StepUpProcess"/>
    <dgm:cxn modelId="{2437E5F4-DEA8-4449-8C1C-DF3B889D0043}" type="presOf" srcId="{7AD98418-E3EF-474F-9F74-1A9139460170}" destId="{AE751146-2BB0-44A8-9079-8824907A72CC}" srcOrd="0" destOrd="0" presId="urn:microsoft.com/office/officeart/2009/3/layout/StepUpProcess"/>
    <dgm:cxn modelId="{553778DD-7776-4796-92EF-69967E945F02}" type="presOf" srcId="{A819183B-F4E9-4669-BE09-27427764EF76}" destId="{3CF22BAE-4E31-4845-82C5-445E1B722D24}" srcOrd="0" destOrd="0" presId="urn:microsoft.com/office/officeart/2009/3/layout/StepUpProcess"/>
    <dgm:cxn modelId="{A55619BC-C3AC-4E55-8818-AC206C0F0CEA}" srcId="{7AD98418-E3EF-474F-9F74-1A9139460170}" destId="{A819183B-F4E9-4669-BE09-27427764EF76}" srcOrd="1" destOrd="0" parTransId="{56CBFACB-D6F8-41F4-B0FF-B297DBDD013A}" sibTransId="{4B77A02C-97A2-483F-A03A-9BA42D9DB589}"/>
    <dgm:cxn modelId="{CCD1CB1A-2979-4115-B8B3-C1D59516A8FF}" srcId="{7AD98418-E3EF-474F-9F74-1A9139460170}" destId="{3C835C51-D7DC-4D9E-9866-6161E3929257}" srcOrd="0" destOrd="0" parTransId="{72E4029B-336B-48D8-9826-4DAA6969B3FB}" sibTransId="{376FE1D4-92BD-4310-8ED8-B9BABA604F87}"/>
    <dgm:cxn modelId="{8593C860-3DB9-4F84-AD93-C09CE0FFACFF}" type="presOf" srcId="{3C835C51-D7DC-4D9E-9866-6161E3929257}" destId="{68296D8F-45CE-4CF8-8AFE-3320664D1D61}" srcOrd="0" destOrd="0" presId="urn:microsoft.com/office/officeart/2009/3/layout/StepUpProcess"/>
    <dgm:cxn modelId="{487B77B2-E8D8-420E-9BDA-D03ABEACD00F}" type="presParOf" srcId="{AE751146-2BB0-44A8-9079-8824907A72CC}" destId="{E68AA0EC-ED2F-40CD-9BE6-34FC915A398A}" srcOrd="0" destOrd="0" presId="urn:microsoft.com/office/officeart/2009/3/layout/StepUpProcess"/>
    <dgm:cxn modelId="{12A959C4-2A27-4565-9ABF-46BC0FE661B0}" type="presParOf" srcId="{E68AA0EC-ED2F-40CD-9BE6-34FC915A398A}" destId="{2097E828-9FE3-46AA-95E8-E9CB44074D59}" srcOrd="0" destOrd="0" presId="urn:microsoft.com/office/officeart/2009/3/layout/StepUpProcess"/>
    <dgm:cxn modelId="{DD9D5DE7-86A6-486C-8E48-BE1AFC9E72CA}" type="presParOf" srcId="{E68AA0EC-ED2F-40CD-9BE6-34FC915A398A}" destId="{68296D8F-45CE-4CF8-8AFE-3320664D1D61}" srcOrd="1" destOrd="0" presId="urn:microsoft.com/office/officeart/2009/3/layout/StepUpProcess"/>
    <dgm:cxn modelId="{CDC12C71-DA94-4390-86EE-AA47EFABDB91}" type="presParOf" srcId="{E68AA0EC-ED2F-40CD-9BE6-34FC915A398A}" destId="{F368AA20-1535-4CD4-86FA-406BA889A588}" srcOrd="2" destOrd="0" presId="urn:microsoft.com/office/officeart/2009/3/layout/StepUpProcess"/>
    <dgm:cxn modelId="{C1B7C8D9-E716-4209-9A9B-B1713A6C43BB}" type="presParOf" srcId="{AE751146-2BB0-44A8-9079-8824907A72CC}" destId="{631B4715-9593-48A7-ACFF-A38AB123A159}" srcOrd="1" destOrd="0" presId="urn:microsoft.com/office/officeart/2009/3/layout/StepUpProcess"/>
    <dgm:cxn modelId="{C5942523-95B2-4F24-B49A-DB07E2CC8750}" type="presParOf" srcId="{631B4715-9593-48A7-ACFF-A38AB123A159}" destId="{1156E346-64FF-4C7E-9B86-7FDFD44C7738}" srcOrd="0" destOrd="0" presId="urn:microsoft.com/office/officeart/2009/3/layout/StepUpProcess"/>
    <dgm:cxn modelId="{26D3C07C-1CAA-4D3A-884C-EAF9011FE4FB}" type="presParOf" srcId="{AE751146-2BB0-44A8-9079-8824907A72CC}" destId="{72495C20-BFF0-402F-BB71-C01E411D6CFE}" srcOrd="2" destOrd="0" presId="urn:microsoft.com/office/officeart/2009/3/layout/StepUpProcess"/>
    <dgm:cxn modelId="{5B260290-863A-41C9-8CA7-0AC09CC0B1EB}" type="presParOf" srcId="{72495C20-BFF0-402F-BB71-C01E411D6CFE}" destId="{B254C77E-88EE-46B6-8AA4-A7182A7B3CEF}" srcOrd="0" destOrd="0" presId="urn:microsoft.com/office/officeart/2009/3/layout/StepUpProcess"/>
    <dgm:cxn modelId="{DC731B7A-A777-484E-BF1E-2C39A9102D04}" type="presParOf" srcId="{72495C20-BFF0-402F-BB71-C01E411D6CFE}" destId="{3CF22BAE-4E31-4845-82C5-445E1B722D24}" srcOrd="1" destOrd="0" presId="urn:microsoft.com/office/officeart/2009/3/layout/StepUpProcess"/>
    <dgm:cxn modelId="{E352DFB2-2F8B-4E9D-8F09-2D4B0B6FD35E}" type="presParOf" srcId="{72495C20-BFF0-402F-BB71-C01E411D6CFE}" destId="{798E393B-048B-4E9F-9DB8-584F16B57ACB}" srcOrd="2" destOrd="0" presId="urn:microsoft.com/office/officeart/2009/3/layout/StepUpProcess"/>
    <dgm:cxn modelId="{54BCE848-03D8-468A-8773-12EA17EB1482}" type="presParOf" srcId="{AE751146-2BB0-44A8-9079-8824907A72CC}" destId="{4AA32CE0-30A2-4639-A692-E890D2D40FED}" srcOrd="3" destOrd="0" presId="urn:microsoft.com/office/officeart/2009/3/layout/StepUpProcess"/>
    <dgm:cxn modelId="{26F3716A-6DFD-4ECB-9ACA-DFF525A0F730}" type="presParOf" srcId="{4AA32CE0-30A2-4639-A692-E890D2D40FED}" destId="{3BC66B60-752E-46DB-B218-9301FDF9061E}" srcOrd="0" destOrd="0" presId="urn:microsoft.com/office/officeart/2009/3/layout/StepUpProcess"/>
    <dgm:cxn modelId="{762B869A-2D5A-43F6-9519-D462C56F807B}" type="presParOf" srcId="{AE751146-2BB0-44A8-9079-8824907A72CC}" destId="{C8295954-D6B1-4A0E-9DAF-87D0C699D635}" srcOrd="4" destOrd="0" presId="urn:microsoft.com/office/officeart/2009/3/layout/StepUpProcess"/>
    <dgm:cxn modelId="{3FECFB89-62D6-4AFD-A5B6-806883699A13}" type="presParOf" srcId="{C8295954-D6B1-4A0E-9DAF-87D0C699D635}" destId="{8954A399-0DD4-41D4-8D39-C2014AE67ADD}" srcOrd="0" destOrd="0" presId="urn:microsoft.com/office/officeart/2009/3/layout/StepUpProcess"/>
    <dgm:cxn modelId="{B6CE6CFC-17F0-4C6A-A415-EF54A0629E56}" type="presParOf" srcId="{C8295954-D6B1-4A0E-9DAF-87D0C699D635}" destId="{6B2FB66D-4696-402E-894C-BA3FFF096D1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E045D0-FCDB-4306-9C32-49CD2E91C182}" type="doc">
      <dgm:prSet loTypeId="urn:microsoft.com/office/officeart/2005/8/layout/equation1" loCatId="process" qsTypeId="urn:microsoft.com/office/officeart/2005/8/quickstyle/simple1" qsCatId="simple" csTypeId="urn:microsoft.com/office/officeart/2005/8/colors/colorful3" csCatId="colorful" phldr="1"/>
      <dgm:spPr/>
    </dgm:pt>
    <dgm:pt modelId="{E29D205E-CF44-4009-B8B0-B7BFEB6DD5E7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Навигация</a:t>
          </a:r>
        </a:p>
      </dgm:t>
    </dgm:pt>
    <dgm:pt modelId="{C27FAE37-1D32-4835-B2B8-EA14676DCD0E}" type="parTrans" cxnId="{58AD884F-AA46-4DD1-9316-298E231211DA}">
      <dgm:prSet/>
      <dgm:spPr/>
      <dgm:t>
        <a:bodyPr/>
        <a:lstStyle/>
        <a:p>
          <a:endParaRPr lang="ru-RU"/>
        </a:p>
      </dgm:t>
    </dgm:pt>
    <dgm:pt modelId="{F0530AEF-5403-483D-A0A9-CC8239194A05}" type="sibTrans" cxnId="{58AD884F-AA46-4DD1-9316-298E231211DA}">
      <dgm:prSet/>
      <dgm:spPr/>
      <dgm:t>
        <a:bodyPr/>
        <a:lstStyle/>
        <a:p>
          <a:endParaRPr lang="ru-RU"/>
        </a:p>
      </dgm:t>
    </dgm:pt>
    <dgm:pt modelId="{DFF8CB5B-1E7A-4FD3-B598-EC15D7770DA4}">
      <dgm:prSet phldrT="[Текст]" custT="1"/>
      <dgm:spPr/>
      <dgm:t>
        <a:bodyPr/>
        <a:lstStyle/>
        <a:p>
          <a:r>
            <a:rPr lang="ru-RU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5 с</a:t>
          </a:r>
        </a:p>
      </dgm:t>
    </dgm:pt>
    <dgm:pt modelId="{9D559174-0169-4DC3-B53A-B7EA27F42F9D}" type="parTrans" cxnId="{728A6A11-ADCB-47FD-BA4C-B16E21C2C99D}">
      <dgm:prSet/>
      <dgm:spPr/>
      <dgm:t>
        <a:bodyPr/>
        <a:lstStyle/>
        <a:p>
          <a:endParaRPr lang="ru-RU"/>
        </a:p>
      </dgm:t>
    </dgm:pt>
    <dgm:pt modelId="{64B90246-7A79-48AA-8432-7F598EB649FD}" type="sibTrans" cxnId="{728A6A11-ADCB-47FD-BA4C-B16E21C2C99D}">
      <dgm:prSet/>
      <dgm:spPr/>
      <dgm:t>
        <a:bodyPr/>
        <a:lstStyle/>
        <a:p>
          <a:endParaRPr lang="ru-RU"/>
        </a:p>
      </dgm:t>
    </dgm:pt>
    <dgm:pt modelId="{EFC80F79-CC7B-45C9-B45F-D706F5B2C06B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ВПП</a:t>
          </a:r>
        </a:p>
      </dgm:t>
    </dgm:pt>
    <dgm:pt modelId="{B6890CD0-7EA2-49D3-ADA0-31E9F7BD1ECF}" type="parTrans" cxnId="{505C82D3-300D-4810-89FD-A16053D286BC}">
      <dgm:prSet/>
      <dgm:spPr/>
      <dgm:t>
        <a:bodyPr/>
        <a:lstStyle/>
        <a:p>
          <a:endParaRPr lang="ru-RU"/>
        </a:p>
      </dgm:t>
    </dgm:pt>
    <dgm:pt modelId="{506D5504-12F8-4904-AF02-06A969F5F46D}" type="sibTrans" cxnId="{505C82D3-300D-4810-89FD-A16053D286BC}">
      <dgm:prSet/>
      <dgm:spPr/>
      <dgm:t>
        <a:bodyPr/>
        <a:lstStyle/>
        <a:p>
          <a:endParaRPr lang="ru-RU"/>
        </a:p>
      </dgm:t>
    </dgm:pt>
    <dgm:pt modelId="{3D379120-DE20-4A8E-B20C-8C4D8700629F}" type="pres">
      <dgm:prSet presAssocID="{4CE045D0-FCDB-4306-9C32-49CD2E91C182}" presName="linearFlow" presStyleCnt="0">
        <dgm:presLayoutVars>
          <dgm:dir/>
          <dgm:resizeHandles val="exact"/>
        </dgm:presLayoutVars>
      </dgm:prSet>
      <dgm:spPr/>
    </dgm:pt>
    <dgm:pt modelId="{5EAAE239-204D-4758-A08F-D09F8C5C9397}" type="pres">
      <dgm:prSet presAssocID="{E29D205E-CF44-4009-B8B0-B7BFEB6DD5E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47542-8B72-4BDB-92A4-61632EC7F1C8}" type="pres">
      <dgm:prSet presAssocID="{F0530AEF-5403-483D-A0A9-CC8239194A05}" presName="spacerL" presStyleCnt="0"/>
      <dgm:spPr/>
    </dgm:pt>
    <dgm:pt modelId="{3178C5A9-22B9-4160-AAA4-AB0A2EE3C4DC}" type="pres">
      <dgm:prSet presAssocID="{F0530AEF-5403-483D-A0A9-CC8239194A0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4B54F9A-A930-4782-A86D-FC4AD242E0BE}" type="pres">
      <dgm:prSet presAssocID="{F0530AEF-5403-483D-A0A9-CC8239194A05}" presName="spacerR" presStyleCnt="0"/>
      <dgm:spPr/>
    </dgm:pt>
    <dgm:pt modelId="{F9271B0E-E929-4BED-9F02-A097032510DD}" type="pres">
      <dgm:prSet presAssocID="{DFF8CB5B-1E7A-4FD3-B598-EC15D7770D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403D7-AB20-4698-B31C-EBDCEBF3C9FE}" type="pres">
      <dgm:prSet presAssocID="{64B90246-7A79-48AA-8432-7F598EB649FD}" presName="spacerL" presStyleCnt="0"/>
      <dgm:spPr/>
    </dgm:pt>
    <dgm:pt modelId="{88EB3BEE-6029-460F-98BF-7983F3ACD4EB}" type="pres">
      <dgm:prSet presAssocID="{64B90246-7A79-48AA-8432-7F598EB649F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BE6A65CA-9F35-4872-9F27-0429E11A22DE}" type="pres">
      <dgm:prSet presAssocID="{64B90246-7A79-48AA-8432-7F598EB649FD}" presName="spacerR" presStyleCnt="0"/>
      <dgm:spPr/>
    </dgm:pt>
    <dgm:pt modelId="{F50F8909-CC9E-4242-84EC-474D9A1AA193}" type="pres">
      <dgm:prSet presAssocID="{EFC80F79-CC7B-45C9-B45F-D706F5B2C06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8A0823-EE30-4EB6-AF27-367298AC7771}" type="presOf" srcId="{F0530AEF-5403-483D-A0A9-CC8239194A05}" destId="{3178C5A9-22B9-4160-AAA4-AB0A2EE3C4DC}" srcOrd="0" destOrd="0" presId="urn:microsoft.com/office/officeart/2005/8/layout/equation1"/>
    <dgm:cxn modelId="{505C82D3-300D-4810-89FD-A16053D286BC}" srcId="{4CE045D0-FCDB-4306-9C32-49CD2E91C182}" destId="{EFC80F79-CC7B-45C9-B45F-D706F5B2C06B}" srcOrd="2" destOrd="0" parTransId="{B6890CD0-7EA2-49D3-ADA0-31E9F7BD1ECF}" sibTransId="{506D5504-12F8-4904-AF02-06A969F5F46D}"/>
    <dgm:cxn modelId="{58AD884F-AA46-4DD1-9316-298E231211DA}" srcId="{4CE045D0-FCDB-4306-9C32-49CD2E91C182}" destId="{E29D205E-CF44-4009-B8B0-B7BFEB6DD5E7}" srcOrd="0" destOrd="0" parTransId="{C27FAE37-1D32-4835-B2B8-EA14676DCD0E}" sibTransId="{F0530AEF-5403-483D-A0A9-CC8239194A05}"/>
    <dgm:cxn modelId="{2F4210FF-4B25-418D-A0FE-887AD4DEB158}" type="presOf" srcId="{64B90246-7A79-48AA-8432-7F598EB649FD}" destId="{88EB3BEE-6029-460F-98BF-7983F3ACD4EB}" srcOrd="0" destOrd="0" presId="urn:microsoft.com/office/officeart/2005/8/layout/equation1"/>
    <dgm:cxn modelId="{728A6A11-ADCB-47FD-BA4C-B16E21C2C99D}" srcId="{4CE045D0-FCDB-4306-9C32-49CD2E91C182}" destId="{DFF8CB5B-1E7A-4FD3-B598-EC15D7770DA4}" srcOrd="1" destOrd="0" parTransId="{9D559174-0169-4DC3-B53A-B7EA27F42F9D}" sibTransId="{64B90246-7A79-48AA-8432-7F598EB649FD}"/>
    <dgm:cxn modelId="{87075029-7B10-4F0A-B09A-8E65EC2FC088}" type="presOf" srcId="{4CE045D0-FCDB-4306-9C32-49CD2E91C182}" destId="{3D379120-DE20-4A8E-B20C-8C4D8700629F}" srcOrd="0" destOrd="0" presId="urn:microsoft.com/office/officeart/2005/8/layout/equation1"/>
    <dgm:cxn modelId="{BA552968-64CF-464D-9D83-C549524B7696}" type="presOf" srcId="{DFF8CB5B-1E7A-4FD3-B598-EC15D7770DA4}" destId="{F9271B0E-E929-4BED-9F02-A097032510DD}" srcOrd="0" destOrd="0" presId="urn:microsoft.com/office/officeart/2005/8/layout/equation1"/>
    <dgm:cxn modelId="{EC67880A-C296-4F30-88A9-1BC62BD03BD5}" type="presOf" srcId="{E29D205E-CF44-4009-B8B0-B7BFEB6DD5E7}" destId="{5EAAE239-204D-4758-A08F-D09F8C5C9397}" srcOrd="0" destOrd="0" presId="urn:microsoft.com/office/officeart/2005/8/layout/equation1"/>
    <dgm:cxn modelId="{B85402C6-E44F-440A-84E1-EE2D48458756}" type="presOf" srcId="{EFC80F79-CC7B-45C9-B45F-D706F5B2C06B}" destId="{F50F8909-CC9E-4242-84EC-474D9A1AA193}" srcOrd="0" destOrd="0" presId="urn:microsoft.com/office/officeart/2005/8/layout/equation1"/>
    <dgm:cxn modelId="{91BC3368-BB6B-4CBD-A9A4-BA86F446D3C9}" type="presParOf" srcId="{3D379120-DE20-4A8E-B20C-8C4D8700629F}" destId="{5EAAE239-204D-4758-A08F-D09F8C5C9397}" srcOrd="0" destOrd="0" presId="urn:microsoft.com/office/officeart/2005/8/layout/equation1"/>
    <dgm:cxn modelId="{4C99F64C-76F3-445B-873A-D7279091DA13}" type="presParOf" srcId="{3D379120-DE20-4A8E-B20C-8C4D8700629F}" destId="{36947542-8B72-4BDB-92A4-61632EC7F1C8}" srcOrd="1" destOrd="0" presId="urn:microsoft.com/office/officeart/2005/8/layout/equation1"/>
    <dgm:cxn modelId="{E36608C7-C81A-486C-B99E-0D9850279BE8}" type="presParOf" srcId="{3D379120-DE20-4A8E-B20C-8C4D8700629F}" destId="{3178C5A9-22B9-4160-AAA4-AB0A2EE3C4DC}" srcOrd="2" destOrd="0" presId="urn:microsoft.com/office/officeart/2005/8/layout/equation1"/>
    <dgm:cxn modelId="{2B2BE016-68B9-43BE-95E1-AB3F4A336D37}" type="presParOf" srcId="{3D379120-DE20-4A8E-B20C-8C4D8700629F}" destId="{14B54F9A-A930-4782-A86D-FC4AD242E0BE}" srcOrd="3" destOrd="0" presId="urn:microsoft.com/office/officeart/2005/8/layout/equation1"/>
    <dgm:cxn modelId="{6141452A-C43F-412C-89BB-DE121C9CAF70}" type="presParOf" srcId="{3D379120-DE20-4A8E-B20C-8C4D8700629F}" destId="{F9271B0E-E929-4BED-9F02-A097032510DD}" srcOrd="4" destOrd="0" presId="urn:microsoft.com/office/officeart/2005/8/layout/equation1"/>
    <dgm:cxn modelId="{79800BA7-BFEA-4A87-BB38-A9493ED31514}" type="presParOf" srcId="{3D379120-DE20-4A8E-B20C-8C4D8700629F}" destId="{2B9403D7-AB20-4698-B31C-EBDCEBF3C9FE}" srcOrd="5" destOrd="0" presId="urn:microsoft.com/office/officeart/2005/8/layout/equation1"/>
    <dgm:cxn modelId="{20B59CE5-C1D4-4F68-B222-FB7C218DB12D}" type="presParOf" srcId="{3D379120-DE20-4A8E-B20C-8C4D8700629F}" destId="{88EB3BEE-6029-460F-98BF-7983F3ACD4EB}" srcOrd="6" destOrd="0" presId="urn:microsoft.com/office/officeart/2005/8/layout/equation1"/>
    <dgm:cxn modelId="{1FC5EF9E-9F98-4FF5-B24B-5E75277B6241}" type="presParOf" srcId="{3D379120-DE20-4A8E-B20C-8C4D8700629F}" destId="{BE6A65CA-9F35-4872-9F27-0429E11A22DE}" srcOrd="7" destOrd="0" presId="urn:microsoft.com/office/officeart/2005/8/layout/equation1"/>
    <dgm:cxn modelId="{18BE40EE-0170-4865-AFBE-C23922C58A51}" type="presParOf" srcId="{3D379120-DE20-4A8E-B20C-8C4D8700629F}" destId="{F50F8909-CC9E-4242-84EC-474D9A1AA19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A0EF9-BAE4-4244-B9E9-91454BE3434C}">
      <dsp:nvSpPr>
        <dsp:cNvPr id="0" name=""/>
        <dsp:cNvSpPr/>
      </dsp:nvSpPr>
      <dsp:spPr>
        <a:xfrm>
          <a:off x="5919876" y="1042766"/>
          <a:ext cx="1461982" cy="476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27"/>
              </a:lnTo>
              <a:lnTo>
                <a:pt x="1461982" y="324027"/>
              </a:lnTo>
              <a:lnTo>
                <a:pt x="1461982" y="4761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C6907-591D-4B40-AA9D-8C84D9C3EE3F}">
      <dsp:nvSpPr>
        <dsp:cNvPr id="0" name=""/>
        <dsp:cNvSpPr/>
      </dsp:nvSpPr>
      <dsp:spPr>
        <a:xfrm>
          <a:off x="4436218" y="2563538"/>
          <a:ext cx="1003507" cy="477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455"/>
              </a:lnTo>
              <a:lnTo>
                <a:pt x="1003507" y="325455"/>
              </a:lnTo>
              <a:lnTo>
                <a:pt x="1003507" y="47757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D9AF7-CBAF-4B3D-ACB7-E6625BDB3615}">
      <dsp:nvSpPr>
        <dsp:cNvPr id="0" name=""/>
        <dsp:cNvSpPr/>
      </dsp:nvSpPr>
      <dsp:spPr>
        <a:xfrm>
          <a:off x="3432711" y="2563538"/>
          <a:ext cx="1003507" cy="477578"/>
        </a:xfrm>
        <a:custGeom>
          <a:avLst/>
          <a:gdLst/>
          <a:ahLst/>
          <a:cxnLst/>
          <a:rect l="0" t="0" r="0" b="0"/>
          <a:pathLst>
            <a:path>
              <a:moveTo>
                <a:pt x="1003507" y="0"/>
              </a:moveTo>
              <a:lnTo>
                <a:pt x="1003507" y="325455"/>
              </a:lnTo>
              <a:lnTo>
                <a:pt x="0" y="325455"/>
              </a:lnTo>
              <a:lnTo>
                <a:pt x="0" y="47757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5543F-66A9-4235-A262-20E7ED7CECF5}">
      <dsp:nvSpPr>
        <dsp:cNvPr id="0" name=""/>
        <dsp:cNvSpPr/>
      </dsp:nvSpPr>
      <dsp:spPr>
        <a:xfrm>
          <a:off x="4436218" y="1042766"/>
          <a:ext cx="1483657" cy="478036"/>
        </a:xfrm>
        <a:custGeom>
          <a:avLst/>
          <a:gdLst/>
          <a:ahLst/>
          <a:cxnLst/>
          <a:rect l="0" t="0" r="0" b="0"/>
          <a:pathLst>
            <a:path>
              <a:moveTo>
                <a:pt x="1483657" y="0"/>
              </a:moveTo>
              <a:lnTo>
                <a:pt x="1483657" y="325914"/>
              </a:lnTo>
              <a:lnTo>
                <a:pt x="0" y="325914"/>
              </a:lnTo>
              <a:lnTo>
                <a:pt x="0" y="47803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4DA9C-C814-481B-8818-124A40F62ACB}">
      <dsp:nvSpPr>
        <dsp:cNvPr id="0" name=""/>
        <dsp:cNvSpPr/>
      </dsp:nvSpPr>
      <dsp:spPr>
        <a:xfrm>
          <a:off x="5098825" y="31"/>
          <a:ext cx="1642102" cy="1042735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10DB0-3F6B-4EAD-9EA8-7A87AB6A0E60}">
      <dsp:nvSpPr>
        <dsp:cNvPr id="0" name=""/>
        <dsp:cNvSpPr/>
      </dsp:nvSpPr>
      <dsp:spPr>
        <a:xfrm>
          <a:off x="5281280" y="173364"/>
          <a:ext cx="1642102" cy="1042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Процесс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(медицинская услуга)</a:t>
          </a:r>
        </a:p>
      </dsp:txBody>
      <dsp:txXfrm>
        <a:off x="5311821" y="203905"/>
        <a:ext cx="1581020" cy="981653"/>
      </dsp:txXfrm>
    </dsp:sp>
    <dsp:sp modelId="{FDED4DEC-A9C3-48FD-A4E3-C47DE0E5E623}">
      <dsp:nvSpPr>
        <dsp:cNvPr id="0" name=""/>
        <dsp:cNvSpPr/>
      </dsp:nvSpPr>
      <dsp:spPr>
        <a:xfrm>
          <a:off x="3615167" y="1520803"/>
          <a:ext cx="1642102" cy="1042735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C773B-DB98-4126-9721-FD5BCF9404C1}">
      <dsp:nvSpPr>
        <dsp:cNvPr id="0" name=""/>
        <dsp:cNvSpPr/>
      </dsp:nvSpPr>
      <dsp:spPr>
        <a:xfrm>
          <a:off x="3797623" y="1694136"/>
          <a:ext cx="1642102" cy="1042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Потери</a:t>
          </a:r>
        </a:p>
      </dsp:txBody>
      <dsp:txXfrm>
        <a:off x="3828164" y="1724677"/>
        <a:ext cx="1581020" cy="981653"/>
      </dsp:txXfrm>
    </dsp:sp>
    <dsp:sp modelId="{47402EA3-AB68-4BF0-AA86-CFC43861FC74}">
      <dsp:nvSpPr>
        <dsp:cNvPr id="0" name=""/>
        <dsp:cNvSpPr/>
      </dsp:nvSpPr>
      <dsp:spPr>
        <a:xfrm>
          <a:off x="2611660" y="3041116"/>
          <a:ext cx="1642102" cy="104273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D386A-81E7-43CD-9E08-674CEC5D6EFD}">
      <dsp:nvSpPr>
        <dsp:cNvPr id="0" name=""/>
        <dsp:cNvSpPr/>
      </dsp:nvSpPr>
      <dsp:spPr>
        <a:xfrm>
          <a:off x="2794115" y="3214449"/>
          <a:ext cx="1642102" cy="1042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Потери   1 рода</a:t>
          </a:r>
        </a:p>
      </dsp:txBody>
      <dsp:txXfrm>
        <a:off x="2824656" y="3244990"/>
        <a:ext cx="1581020" cy="981653"/>
      </dsp:txXfrm>
    </dsp:sp>
    <dsp:sp modelId="{A47724B2-A159-481B-9DD0-497ED0632BA6}">
      <dsp:nvSpPr>
        <dsp:cNvPr id="0" name=""/>
        <dsp:cNvSpPr/>
      </dsp:nvSpPr>
      <dsp:spPr>
        <a:xfrm>
          <a:off x="4618674" y="3041116"/>
          <a:ext cx="1642102" cy="1042735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7248B-ED6C-46FB-BBFC-834F44669EDA}">
      <dsp:nvSpPr>
        <dsp:cNvPr id="0" name=""/>
        <dsp:cNvSpPr/>
      </dsp:nvSpPr>
      <dsp:spPr>
        <a:xfrm>
          <a:off x="4801130" y="3214449"/>
          <a:ext cx="1642102" cy="1042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Потери   2 рода</a:t>
          </a:r>
        </a:p>
      </dsp:txBody>
      <dsp:txXfrm>
        <a:off x="4831671" y="3244990"/>
        <a:ext cx="1581020" cy="981653"/>
      </dsp:txXfrm>
    </dsp:sp>
    <dsp:sp modelId="{1428278F-0053-4909-96E5-9EF479508D1B}">
      <dsp:nvSpPr>
        <dsp:cNvPr id="0" name=""/>
        <dsp:cNvSpPr/>
      </dsp:nvSpPr>
      <dsp:spPr>
        <a:xfrm>
          <a:off x="6560807" y="1518916"/>
          <a:ext cx="1642102" cy="104273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4B5DE-7C4F-4A3C-AFF3-461088DD375C}">
      <dsp:nvSpPr>
        <dsp:cNvPr id="0" name=""/>
        <dsp:cNvSpPr/>
      </dsp:nvSpPr>
      <dsp:spPr>
        <a:xfrm>
          <a:off x="6743263" y="1692249"/>
          <a:ext cx="1642102" cy="1042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Ценность</a:t>
          </a:r>
        </a:p>
      </dsp:txBody>
      <dsp:txXfrm>
        <a:off x="6773804" y="1722790"/>
        <a:ext cx="1581020" cy="9816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93161-71CE-43B0-9027-0F92A5305A84}">
      <dsp:nvSpPr>
        <dsp:cNvPr id="0" name=""/>
        <dsp:cNvSpPr/>
      </dsp:nvSpPr>
      <dsp:spPr>
        <a:xfrm>
          <a:off x="0" y="0"/>
          <a:ext cx="1493490" cy="2743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ВПП</a:t>
          </a:r>
        </a:p>
      </dsp:txBody>
      <dsp:txXfrm>
        <a:off x="0" y="1097279"/>
        <a:ext cx="1493490" cy="1097280"/>
      </dsp:txXfrm>
    </dsp:sp>
    <dsp:sp modelId="{7C70CBED-A79A-43DB-8A31-66849A2B1F7B}">
      <dsp:nvSpPr>
        <dsp:cNvPr id="0" name=""/>
        <dsp:cNvSpPr/>
      </dsp:nvSpPr>
      <dsp:spPr>
        <a:xfrm>
          <a:off x="319536" y="114585"/>
          <a:ext cx="913485" cy="913485"/>
        </a:xfrm>
        <a:prstGeom prst="ellipse">
          <a:avLst/>
        </a:prstGeom>
        <a:blipFill dpi="0" rotWithShape="1">
          <a:blip xmlns:r="http://schemas.openxmlformats.org/officeDocument/2006/relationships" r:embed="rId1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3203" t="-3203" r="-3203" b="-3203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6C3689-1F22-4FBB-8A0A-5CFDD24D145C}">
      <dsp:nvSpPr>
        <dsp:cNvPr id="0" name=""/>
        <dsp:cNvSpPr/>
      </dsp:nvSpPr>
      <dsp:spPr>
        <a:xfrm>
          <a:off x="1539254" y="-11905"/>
          <a:ext cx="1493490" cy="2743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238758"/>
                <a:satOff val="-14431"/>
                <a:lumOff val="-1862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3">
                <a:hueOff val="-1238758"/>
                <a:satOff val="-14431"/>
                <a:lumOff val="-1862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3">
                <a:hueOff val="-1238758"/>
                <a:satOff val="-14431"/>
                <a:lumOff val="-1862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50" kern="1200">
              <a:latin typeface="Times New Roman" panose="02020603050405020304" pitchFamily="18" charset="0"/>
              <a:cs typeface="Times New Roman" panose="02020603050405020304" pitchFamily="18" charset="0"/>
            </a:rPr>
            <a:t>Перемещения</a:t>
          </a:r>
        </a:p>
      </dsp:txBody>
      <dsp:txXfrm>
        <a:off x="1539254" y="1085374"/>
        <a:ext cx="1493490" cy="1097280"/>
      </dsp:txXfrm>
    </dsp:sp>
    <dsp:sp modelId="{2BC5AFAE-78F0-4F25-8328-13B125AB0173}">
      <dsp:nvSpPr>
        <dsp:cNvPr id="0" name=""/>
        <dsp:cNvSpPr/>
      </dsp:nvSpPr>
      <dsp:spPr>
        <a:xfrm>
          <a:off x="1762581" y="162214"/>
          <a:ext cx="913485" cy="913485"/>
        </a:xfrm>
        <a:prstGeom prst="ellipse">
          <a:avLst/>
        </a:prstGeom>
        <a:blipFill dpi="0" rotWithShape="1">
          <a:blip xmlns:r="http://schemas.openxmlformats.org/officeDocument/2006/relationships" r:embed="rId3">
            <a:alphaModFix/>
            <a:biLevel thresh="75000"/>
            <a:duotone>
              <a:schemeClr val="accent3">
                <a:hueOff val="-1518931"/>
                <a:satOff val="-16207"/>
                <a:lumOff val="-1103"/>
                <a:alphaOff val="0"/>
                <a:shade val="20000"/>
                <a:satMod val="200000"/>
              </a:schemeClr>
              <a:schemeClr val="accent3">
                <a:hueOff val="-1518931"/>
                <a:satOff val="-16207"/>
                <a:lumOff val="-1103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708" t="2708" r="2708" b="2708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3D587D8-778C-414B-89FB-B4DC73023473}">
      <dsp:nvSpPr>
        <dsp:cNvPr id="0" name=""/>
        <dsp:cNvSpPr/>
      </dsp:nvSpPr>
      <dsp:spPr>
        <a:xfrm>
          <a:off x="3077549" y="-11905"/>
          <a:ext cx="1493490" cy="2743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2477517"/>
                <a:satOff val="-28862"/>
                <a:lumOff val="-3725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3">
                <a:hueOff val="-2477517"/>
                <a:satOff val="-28862"/>
                <a:lumOff val="-3725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3">
                <a:hueOff val="-2477517"/>
                <a:satOff val="-28862"/>
                <a:lumOff val="-3725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ВСЦ</a:t>
          </a:r>
        </a:p>
      </dsp:txBody>
      <dsp:txXfrm>
        <a:off x="3077549" y="1085374"/>
        <a:ext cx="1493490" cy="1097280"/>
      </dsp:txXfrm>
    </dsp:sp>
    <dsp:sp modelId="{6895A3EE-60FE-4B8B-A59A-B19EB18D3A29}">
      <dsp:nvSpPr>
        <dsp:cNvPr id="0" name=""/>
        <dsp:cNvSpPr/>
      </dsp:nvSpPr>
      <dsp:spPr>
        <a:xfrm>
          <a:off x="3367552" y="152686"/>
          <a:ext cx="913485" cy="913485"/>
        </a:xfrm>
        <a:prstGeom prst="ellipse">
          <a:avLst/>
        </a:prstGeom>
        <a:blipFill dpi="0" rotWithShape="1">
          <a:blip xmlns:r="http://schemas.openxmlformats.org/officeDocument/2006/relationships" r:embed="rId5">
            <a:biLevel thresh="25000"/>
            <a:duotone>
              <a:schemeClr val="accent3">
                <a:hueOff val="-3037863"/>
                <a:satOff val="-32415"/>
                <a:lumOff val="-2206"/>
                <a:alphaOff val="0"/>
                <a:shade val="20000"/>
                <a:satMod val="200000"/>
              </a:schemeClr>
              <a:schemeClr val="accent3">
                <a:hueOff val="-3037863"/>
                <a:satOff val="-32415"/>
                <a:lumOff val="-2206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600"/>
                    </a14:imgEffect>
                    <a14:imgEffect>
                      <a14:saturation sat="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679" t="2708" r="4679" b="2708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868B69-0ABF-426A-A6ED-BFE837E73112}">
      <dsp:nvSpPr>
        <dsp:cNvPr id="0" name=""/>
        <dsp:cNvSpPr/>
      </dsp:nvSpPr>
      <dsp:spPr>
        <a:xfrm>
          <a:off x="154319" y="2002632"/>
          <a:ext cx="4206240" cy="733421"/>
        </a:xfrm>
        <a:prstGeom prst="leftRightArrow">
          <a:avLst/>
        </a:prstGeom>
        <a:solidFill>
          <a:schemeClr val="accent3">
            <a:lumMod val="20000"/>
            <a:lumOff val="8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7E828-9FE3-46AA-95E8-E9CB44074D59}">
      <dsp:nvSpPr>
        <dsp:cNvPr id="0" name=""/>
        <dsp:cNvSpPr/>
      </dsp:nvSpPr>
      <dsp:spPr>
        <a:xfrm rot="5400000">
          <a:off x="337668" y="966490"/>
          <a:ext cx="1016410" cy="169128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96D8F-45CE-4CF8-8AFE-3320664D1D61}">
      <dsp:nvSpPr>
        <dsp:cNvPr id="0" name=""/>
        <dsp:cNvSpPr/>
      </dsp:nvSpPr>
      <dsp:spPr>
        <a:xfrm>
          <a:off x="149895" y="1625725"/>
          <a:ext cx="1526901" cy="1338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Текущее состояние</a:t>
          </a:r>
        </a:p>
      </dsp:txBody>
      <dsp:txXfrm>
        <a:off x="149895" y="1625725"/>
        <a:ext cx="1526901" cy="1338418"/>
      </dsp:txXfrm>
    </dsp:sp>
    <dsp:sp modelId="{F368AA20-1535-4CD4-86FA-406BA889A588}">
      <dsp:nvSpPr>
        <dsp:cNvPr id="0" name=""/>
        <dsp:cNvSpPr/>
      </dsp:nvSpPr>
      <dsp:spPr>
        <a:xfrm>
          <a:off x="1497344" y="941562"/>
          <a:ext cx="288094" cy="288094"/>
        </a:xfrm>
        <a:prstGeom prst="triangle">
          <a:avLst>
            <a:gd name="adj" fmla="val 100000"/>
          </a:avLst>
        </a:prstGeom>
        <a:solidFill>
          <a:schemeClr val="accent3">
            <a:hueOff val="-619379"/>
            <a:satOff val="-7215"/>
            <a:lumOff val="-931"/>
            <a:alphaOff val="0"/>
          </a:schemeClr>
        </a:solidFill>
        <a:ln w="12700" cap="flat" cmpd="sng" algn="ctr">
          <a:solidFill>
            <a:schemeClr val="accent3">
              <a:hueOff val="-619379"/>
              <a:satOff val="-7215"/>
              <a:lumOff val="-9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4C77E-88EE-46B6-8AA4-A7182A7B3CEF}">
      <dsp:nvSpPr>
        <dsp:cNvPr id="0" name=""/>
        <dsp:cNvSpPr/>
      </dsp:nvSpPr>
      <dsp:spPr>
        <a:xfrm rot="5400000">
          <a:off x="2208585" y="114653"/>
          <a:ext cx="1016410" cy="169128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-1238758"/>
            <a:satOff val="-14431"/>
            <a:lumOff val="-1862"/>
            <a:alphaOff val="0"/>
          </a:schemeClr>
        </a:solidFill>
        <a:ln w="12700" cap="flat" cmpd="sng" algn="ctr">
          <a:solidFill>
            <a:schemeClr val="accent3">
              <a:hueOff val="-1238758"/>
              <a:satOff val="-14431"/>
              <a:lumOff val="-1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22BAE-4E31-4845-82C5-445E1B722D24}">
      <dsp:nvSpPr>
        <dsp:cNvPr id="0" name=""/>
        <dsp:cNvSpPr/>
      </dsp:nvSpPr>
      <dsp:spPr>
        <a:xfrm>
          <a:off x="2082502" y="786137"/>
          <a:ext cx="1526901" cy="1338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Целевое состояние</a:t>
          </a:r>
        </a:p>
      </dsp:txBody>
      <dsp:txXfrm>
        <a:off x="2082502" y="786137"/>
        <a:ext cx="1526901" cy="1338418"/>
      </dsp:txXfrm>
    </dsp:sp>
    <dsp:sp modelId="{798E393B-048B-4E9F-9DB8-584F16B57ACB}">
      <dsp:nvSpPr>
        <dsp:cNvPr id="0" name=""/>
        <dsp:cNvSpPr/>
      </dsp:nvSpPr>
      <dsp:spPr>
        <a:xfrm>
          <a:off x="3357518" y="80672"/>
          <a:ext cx="288094" cy="288094"/>
        </a:xfrm>
        <a:prstGeom prst="triangle">
          <a:avLst>
            <a:gd name="adj" fmla="val 100000"/>
          </a:avLst>
        </a:prstGeom>
        <a:solidFill>
          <a:schemeClr val="accent3">
            <a:hueOff val="-1858138"/>
            <a:satOff val="-21646"/>
            <a:lumOff val="-2794"/>
            <a:alphaOff val="0"/>
          </a:schemeClr>
        </a:solidFill>
        <a:ln w="12700" cap="flat" cmpd="sng" algn="ctr">
          <a:solidFill>
            <a:schemeClr val="accent3">
              <a:hueOff val="-1858138"/>
              <a:satOff val="-21646"/>
              <a:lumOff val="-27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4A399-0DD4-41D4-8D39-C2014AE67ADD}">
      <dsp:nvSpPr>
        <dsp:cNvPr id="0" name=""/>
        <dsp:cNvSpPr/>
      </dsp:nvSpPr>
      <dsp:spPr>
        <a:xfrm rot="5400000">
          <a:off x="4076119" y="-728137"/>
          <a:ext cx="1016410" cy="169128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-2477517"/>
            <a:satOff val="-28862"/>
            <a:lumOff val="-3725"/>
            <a:alphaOff val="0"/>
          </a:schemeClr>
        </a:solidFill>
        <a:ln w="12700" cap="flat" cmpd="sng" algn="ctr">
          <a:solidFill>
            <a:schemeClr val="accent3">
              <a:hueOff val="-2477517"/>
              <a:satOff val="-28862"/>
              <a:lumOff val="-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FB66D-4696-402E-894C-BA3FFF096D15}">
      <dsp:nvSpPr>
        <dsp:cNvPr id="0" name=""/>
        <dsp:cNvSpPr/>
      </dsp:nvSpPr>
      <dsp:spPr>
        <a:xfrm>
          <a:off x="3906686" y="0"/>
          <a:ext cx="1526901" cy="1338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Идеальное состояние</a:t>
          </a:r>
        </a:p>
      </dsp:txBody>
      <dsp:txXfrm>
        <a:off x="3906686" y="0"/>
        <a:ext cx="1526901" cy="13384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AE239-204D-4758-A08F-D09F8C5C9397}">
      <dsp:nvSpPr>
        <dsp:cNvPr id="0" name=""/>
        <dsp:cNvSpPr/>
      </dsp:nvSpPr>
      <dsp:spPr>
        <a:xfrm>
          <a:off x="1808" y="395742"/>
          <a:ext cx="2397009" cy="23970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Навигация</a:t>
          </a:r>
        </a:p>
      </dsp:txBody>
      <dsp:txXfrm>
        <a:off x="352842" y="746776"/>
        <a:ext cx="1694941" cy="1694941"/>
      </dsp:txXfrm>
    </dsp:sp>
    <dsp:sp modelId="{3178C5A9-22B9-4160-AAA4-AB0A2EE3C4DC}">
      <dsp:nvSpPr>
        <dsp:cNvPr id="0" name=""/>
        <dsp:cNvSpPr/>
      </dsp:nvSpPr>
      <dsp:spPr>
        <a:xfrm>
          <a:off x="2593455" y="899114"/>
          <a:ext cx="1390265" cy="1390265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2777735" y="1430751"/>
        <a:ext cx="1021705" cy="326991"/>
      </dsp:txXfrm>
    </dsp:sp>
    <dsp:sp modelId="{F9271B0E-E929-4BED-9F02-A097032510DD}">
      <dsp:nvSpPr>
        <dsp:cNvPr id="0" name=""/>
        <dsp:cNvSpPr/>
      </dsp:nvSpPr>
      <dsp:spPr>
        <a:xfrm>
          <a:off x="4178357" y="395742"/>
          <a:ext cx="2397009" cy="2397009"/>
        </a:xfrm>
        <a:prstGeom prst="ellipse">
          <a:avLst/>
        </a:prstGeom>
        <a:solidFill>
          <a:schemeClr val="accent3">
            <a:hueOff val="-1238758"/>
            <a:satOff val="-14431"/>
            <a:lumOff val="-1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 с</a:t>
          </a:r>
        </a:p>
      </dsp:txBody>
      <dsp:txXfrm>
        <a:off x="4529391" y="746776"/>
        <a:ext cx="1694941" cy="1694941"/>
      </dsp:txXfrm>
    </dsp:sp>
    <dsp:sp modelId="{88EB3BEE-6029-460F-98BF-7983F3ACD4EB}">
      <dsp:nvSpPr>
        <dsp:cNvPr id="0" name=""/>
        <dsp:cNvSpPr/>
      </dsp:nvSpPr>
      <dsp:spPr>
        <a:xfrm>
          <a:off x="6770004" y="899114"/>
          <a:ext cx="1390265" cy="1390265"/>
        </a:xfrm>
        <a:prstGeom prst="mathEqual">
          <a:avLst/>
        </a:prstGeom>
        <a:solidFill>
          <a:schemeClr val="accent3">
            <a:hueOff val="-2477517"/>
            <a:satOff val="-28862"/>
            <a:lumOff val="-3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6954284" y="1185509"/>
        <a:ext cx="1021705" cy="817475"/>
      </dsp:txXfrm>
    </dsp:sp>
    <dsp:sp modelId="{F50F8909-CC9E-4242-84EC-474D9A1AA193}">
      <dsp:nvSpPr>
        <dsp:cNvPr id="0" name=""/>
        <dsp:cNvSpPr/>
      </dsp:nvSpPr>
      <dsp:spPr>
        <a:xfrm>
          <a:off x="8354907" y="395742"/>
          <a:ext cx="2397009" cy="2397009"/>
        </a:xfrm>
        <a:prstGeom prst="ellipse">
          <a:avLst/>
        </a:prstGeom>
        <a:solidFill>
          <a:schemeClr val="accent3">
            <a:hueOff val="-2477517"/>
            <a:satOff val="-28862"/>
            <a:lumOff val="-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ВПП</a:t>
          </a:r>
        </a:p>
      </dsp:txBody>
      <dsp:txXfrm>
        <a:off x="8705941" y="746776"/>
        <a:ext cx="1694941" cy="1694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pPr rtl="0"/>
              <a:t>11.12.2023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pPr rtl="0"/>
              <a:t>11.12.2023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rtl="0"/>
            <a:fld id="{6506E9A3-1561-45B7-908B-DACC52528ABB}" type="datetime1">
              <a:rPr lang="ru-RU" smtClean="0"/>
              <a:pPr rtl="0"/>
              <a:t>11.12.2023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4878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E92B999-6CB2-48D4-8AF6-3D1A5D13436B}" type="datetime1">
              <a:rPr lang="ru-RU" smtClean="0"/>
              <a:pPr rtl="0"/>
              <a:t>11.12.2023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892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52C98DB-1092-48C4-AD4E-BD3E9D2E2345}" type="datetime1">
              <a:rPr lang="ru-RU" smtClean="0"/>
              <a:pPr rtl="0"/>
              <a:t>11.12.2023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115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pPr rtl="0"/>
              <a:t>11.12.2023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561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2CE4EA-3B49-4A00-ADF3-7C7272A626C1}" type="datetime1">
              <a:rPr lang="ru-RU" smtClean="0"/>
              <a:pPr rtl="0"/>
              <a:t>11.12.2023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737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8A786-B8BF-4988-ACBA-DD9B5BC8D522}" type="datetime1">
              <a:rPr lang="ru-RU" smtClean="0"/>
              <a:pPr rtl="0"/>
              <a:t>11.12.2023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162952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8A786-B8BF-4988-ACBA-DD9B5BC8D522}" type="datetime1">
              <a:rPr lang="ru-RU" smtClean="0"/>
              <a:pPr rtl="0"/>
              <a:t>11.12.2023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0350620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C2D7CB-4DC1-4BB7-BF00-4C36160857E0}" type="datetime1">
              <a:rPr lang="ru-RU" smtClean="0"/>
              <a:pPr rtl="0"/>
              <a:t>11.12.2023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522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pPr rtl="0"/>
              <a:t>11.12.2023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184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183FEFD-AB08-4CB5-AE4D-2F6B12D8E3B0}" type="datetime1">
              <a:rPr lang="ru-RU" smtClean="0"/>
              <a:pPr rtl="0"/>
              <a:t>11.12.2023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139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rtl="0"/>
            <a:fld id="{EBEA1583-5CEF-4E36-A7FC-D34B7E954D76}" type="datetime1">
              <a:rPr lang="ru-RU" smtClean="0"/>
              <a:pPr rtl="0"/>
              <a:t>11.12.2023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9459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pPr rtl="0"/>
              <a:t>11.12.2023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437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hf sldNum="0"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9_4B9476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84;p13"/>
          <p:cNvSpPr/>
          <p:nvPr/>
        </p:nvSpPr>
        <p:spPr>
          <a:xfrm>
            <a:off x="285600" y="4556160"/>
            <a:ext cx="6960960" cy="11818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200" b="1" spc="-1" dirty="0" smtClean="0">
                <a:solidFill>
                  <a:schemeClr val="accent5"/>
                </a:solidFill>
                <a:latin typeface="Montserrat"/>
                <a:ea typeface="Montserrat"/>
              </a:rPr>
              <a:t>Региональный центр ПМСП </a:t>
            </a:r>
          </a:p>
          <a:p>
            <a:pPr algn="ctr">
              <a:lnSpc>
                <a:spcPct val="120000"/>
              </a:lnSpc>
            </a:pPr>
            <a:r>
              <a:rPr lang="ru-RU" sz="3200" b="1" spc="-1" dirty="0" smtClean="0">
                <a:solidFill>
                  <a:schemeClr val="accent5"/>
                </a:solidFill>
                <a:latin typeface="Montserrat"/>
                <a:ea typeface="Montserrat"/>
              </a:rPr>
              <a:t>ГБУЗ РА «МИАЦ МЗ РА»</a:t>
            </a:r>
            <a:endParaRPr lang="ru-RU" sz="3200" b="1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Google Shape;85;p13"/>
          <p:cNvSpPr/>
          <p:nvPr/>
        </p:nvSpPr>
        <p:spPr>
          <a:xfrm>
            <a:off x="4095840" y="-1173120"/>
            <a:ext cx="3619200" cy="3073440"/>
          </a:xfrm>
          <a:custGeom>
            <a:avLst/>
            <a:gdLst>
              <a:gd name="textAreaLeft" fmla="*/ 0 w 2714400"/>
              <a:gd name="textAreaRight" fmla="*/ 2715480 w 2714400"/>
              <a:gd name="textAreaTop" fmla="*/ 0 h 2305080"/>
              <a:gd name="textAreaBottom" fmla="*/ 2306160 h 2305080"/>
            </a:gdLst>
            <a:ahLst/>
            <a:cxnLst/>
            <a:rect l="textAreaLeft" t="textAreaTop" r="textAreaRight" b="textAreaBottom"/>
            <a:pathLst>
              <a:path w="6326018" h="5372100">
                <a:moveTo>
                  <a:pt x="4775348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775348" y="5372100"/>
                </a:lnTo>
                <a:lnTo>
                  <a:pt x="6326018" y="2686050"/>
                </a:lnTo>
                <a:lnTo>
                  <a:pt x="4775348" y="0"/>
                </a:lnTo>
                <a:close/>
              </a:path>
            </a:pathLst>
          </a:custGeom>
          <a:solidFill>
            <a:srgbClr val="003BA3"/>
          </a:solidFill>
          <a:ln>
            <a:solidFill>
              <a:srgbClr val="003BA3"/>
            </a:solidFill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119997" tIns="59999" rIns="119997" bIns="59999" anchor="t">
            <a:noAutofit/>
          </a:bodyPr>
          <a:lstStyle/>
          <a:p>
            <a:pPr>
              <a:lnSpc>
                <a:spcPct val="100000"/>
              </a:lnSpc>
            </a:pPr>
            <a:endParaRPr lang="ru-RU" sz="2400" spc="-1" dirty="0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8" name="Google Shape;86;p13"/>
          <p:cNvSpPr/>
          <p:nvPr/>
        </p:nvSpPr>
        <p:spPr>
          <a:xfrm>
            <a:off x="10536960" y="2438400"/>
            <a:ext cx="3456480" cy="2993280"/>
          </a:xfrm>
          <a:custGeom>
            <a:avLst/>
            <a:gdLst>
              <a:gd name="textAreaLeft" fmla="*/ 0 w 2592360"/>
              <a:gd name="textAreaRight" fmla="*/ 2593440 w 2592360"/>
              <a:gd name="textAreaTop" fmla="*/ 0 h 2244960"/>
              <a:gd name="textAreaBottom" fmla="*/ 2246040 h 2244960"/>
            </a:gdLst>
            <a:ahLst/>
            <a:cxnLst/>
            <a:rect l="textAreaLeft" t="textAreaTop" r="textAreaRight" b="textAreaBottom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4A8CFF"/>
          </a:solidFill>
          <a:ln>
            <a:solidFill>
              <a:srgbClr val="4A8CFF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119997" tIns="59999" rIns="119997" bIns="59999" anchor="t">
            <a:noAutofit/>
          </a:bodyPr>
          <a:lstStyle/>
          <a:p>
            <a:pPr>
              <a:lnSpc>
                <a:spcPct val="100000"/>
              </a:lnSpc>
            </a:pPr>
            <a:endParaRPr lang="ru-RU" sz="2400" spc="-1" dirty="0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9" name="Google Shape;88;p13"/>
          <p:cNvSpPr/>
          <p:nvPr/>
        </p:nvSpPr>
        <p:spPr>
          <a:xfrm>
            <a:off x="10306080" y="-1550880"/>
            <a:ext cx="4422720" cy="3829440"/>
          </a:xfrm>
          <a:custGeom>
            <a:avLst/>
            <a:gdLst>
              <a:gd name="textAreaLeft" fmla="*/ 0 w 3317040"/>
              <a:gd name="textAreaRight" fmla="*/ 3318120 w 3317040"/>
              <a:gd name="textAreaTop" fmla="*/ 0 h 2872080"/>
              <a:gd name="textAreaBottom" fmla="*/ 2873160 h 2872080"/>
            </a:gdLst>
            <a:ahLst/>
            <a:cxnLst/>
            <a:rect l="textAreaLeft" t="textAreaTop" r="textAreaRight" b="textAreaBottom"/>
            <a:pathLst>
              <a:path w="4282440" h="370840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997" tIns="59999" rIns="119997" bIns="59999" anchor="t">
            <a:noAutofit/>
          </a:bodyPr>
          <a:lstStyle/>
          <a:p>
            <a:pPr>
              <a:lnSpc>
                <a:spcPct val="100000"/>
              </a:lnSpc>
            </a:pPr>
            <a:endParaRPr lang="ru-RU" sz="2400" spc="-1" dirty="0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0" name="Google Shape;89;p13"/>
          <p:cNvSpPr/>
          <p:nvPr/>
        </p:nvSpPr>
        <p:spPr>
          <a:xfrm>
            <a:off x="6790080" y="-3619680"/>
            <a:ext cx="4434720" cy="3840960"/>
          </a:xfrm>
          <a:custGeom>
            <a:avLst/>
            <a:gdLst>
              <a:gd name="textAreaLeft" fmla="*/ 0 w 3326040"/>
              <a:gd name="textAreaRight" fmla="*/ 3327120 w 3326040"/>
              <a:gd name="textAreaTop" fmla="*/ 0 h 2880720"/>
              <a:gd name="textAreaBottom" fmla="*/ 2881800 h 2880720"/>
            </a:gdLst>
            <a:ahLst/>
            <a:cxnLst/>
            <a:rect l="textAreaLeft" t="textAreaTop" r="textAreaRight" b="textAreaBottom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4A8CFF"/>
          </a:solidFill>
          <a:ln>
            <a:solidFill>
              <a:srgbClr val="4A8CFF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119997" tIns="59999" rIns="119997" bIns="59999" anchor="t">
            <a:noAutofit/>
          </a:bodyPr>
          <a:lstStyle/>
          <a:p>
            <a:pPr>
              <a:lnSpc>
                <a:spcPct val="100000"/>
              </a:lnSpc>
            </a:pPr>
            <a:endParaRPr lang="ru-RU" sz="2400" spc="-1" dirty="0">
              <a:solidFill>
                <a:srgbClr val="000000"/>
              </a:solidFill>
              <a:latin typeface="Arial"/>
              <a:ea typeface="DejaVu Sans"/>
            </a:endParaRPr>
          </a:p>
        </p:txBody>
      </p:sp>
      <p:cxnSp>
        <p:nvCxnSpPr>
          <p:cNvPr id="81" name="Google Shape;90;p13"/>
          <p:cNvCxnSpPr/>
          <p:nvPr/>
        </p:nvCxnSpPr>
        <p:spPr>
          <a:xfrm>
            <a:off x="0" y="3333600"/>
            <a:ext cx="4192320" cy="3360"/>
          </a:xfrm>
          <a:prstGeom prst="straightConnector1">
            <a:avLst/>
          </a:prstGeom>
          <a:ln w="38100">
            <a:solidFill>
              <a:srgbClr val="003BA3"/>
            </a:solidFill>
            <a:round/>
          </a:ln>
        </p:spPr>
      </p:cxnSp>
      <p:sp>
        <p:nvSpPr>
          <p:cNvPr id="82" name="Прямоугольник 20"/>
          <p:cNvSpPr/>
          <p:nvPr/>
        </p:nvSpPr>
        <p:spPr>
          <a:xfrm>
            <a:off x="190560" y="2571840"/>
            <a:ext cx="3999360" cy="6136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997" tIns="59999" rIns="119997" bIns="59999" anchor="t">
            <a:spAutoFit/>
          </a:bodyPr>
          <a:lstStyle/>
          <a:p>
            <a:pPr>
              <a:tabLst>
                <a:tab pos="0" algn="l"/>
              </a:tabLst>
            </a:pPr>
            <a:r>
              <a:rPr lang="ru-RU" sz="1600" spc="-1" dirty="0">
                <a:solidFill>
                  <a:srgbClr val="4A8CFF"/>
                </a:solidFill>
                <a:latin typeface="Montserrat"/>
                <a:ea typeface="Montserrat"/>
              </a:rPr>
              <a:t>Медицинский информационно-аналитический центр</a:t>
            </a:r>
            <a:endParaRPr lang="ru-RU" sz="16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Google Shape;186;p30"/>
          <p:cNvSpPr/>
          <p:nvPr/>
        </p:nvSpPr>
        <p:spPr>
          <a:xfrm>
            <a:off x="2878560" y="6210240"/>
            <a:ext cx="9026400" cy="74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997" tIns="121917" rIns="119997" bIns="121917" anchor="t">
            <a:noAutofit/>
          </a:bodyPr>
          <a:lstStyle/>
          <a:p>
            <a:pPr algn="r">
              <a:tabLst>
                <a:tab pos="0" algn="l"/>
              </a:tabLst>
            </a:pPr>
            <a:r>
              <a:rPr lang="ru-RU" sz="1900" spc="-1" dirty="0">
                <a:solidFill>
                  <a:srgbClr val="000000"/>
                </a:solidFill>
                <a:latin typeface="Montserrat SemiBold"/>
                <a:ea typeface="Montserrat SemiBold"/>
              </a:rPr>
              <a:t>г. Майкоп, 2023 год</a:t>
            </a:r>
            <a:endParaRPr lang="ru-RU" sz="19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Google Shape;85;p13"/>
          <p:cNvSpPr/>
          <p:nvPr/>
        </p:nvSpPr>
        <p:spPr>
          <a:xfrm>
            <a:off x="6715200" y="523200"/>
            <a:ext cx="4509600" cy="3829440"/>
          </a:xfrm>
          <a:custGeom>
            <a:avLst/>
            <a:gdLst>
              <a:gd name="textAreaLeft" fmla="*/ 0 w 3382200"/>
              <a:gd name="textAreaRight" fmla="*/ 3383280 w 3382200"/>
              <a:gd name="textAreaTop" fmla="*/ 0 h 2872080"/>
              <a:gd name="textAreaBottom" fmla="*/ 2873160 h 2872080"/>
            </a:gdLst>
            <a:ahLst/>
            <a:cxnLst/>
            <a:rect l="textAreaLeft" t="textAreaTop" r="textAreaRight" b="textAreaBottom"/>
            <a:pathLst>
              <a:path w="6326018" h="5372100">
                <a:moveTo>
                  <a:pt x="4775348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775348" y="5372100"/>
                </a:lnTo>
                <a:lnTo>
                  <a:pt x="6326018" y="2686050"/>
                </a:lnTo>
                <a:lnTo>
                  <a:pt x="4775348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997" tIns="59999" rIns="119997" bIns="59999" anchor="t">
            <a:noAutofit/>
          </a:bodyPr>
          <a:lstStyle/>
          <a:p>
            <a:pPr>
              <a:lnSpc>
                <a:spcPct val="100000"/>
              </a:lnSpc>
            </a:pPr>
            <a:endParaRPr lang="ru-RU" sz="2400" spc="-1" dirty="0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85" name="Picture 2" descr="C:\Users\Овчаренко Анна\Downloads\Дизайн без названия - Логотип.png"/>
          <p:cNvPicPr/>
          <p:nvPr/>
        </p:nvPicPr>
        <p:blipFill>
          <a:blip r:embed="rId4"/>
          <a:srcRect l="10013" r="9354" b="21772"/>
          <a:stretch/>
        </p:blipFill>
        <p:spPr>
          <a:xfrm>
            <a:off x="285600" y="222720"/>
            <a:ext cx="1176480" cy="1141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F7E0BD-E72A-4BB4-89BF-00275C34E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процесса в медицинской организации (текущее состояние)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E056BCC6-AA11-4725-BB93-B4DD7960B63F}"/>
              </a:ext>
            </a:extLst>
          </p:cNvPr>
          <p:cNvGrpSpPr/>
          <p:nvPr/>
        </p:nvGrpSpPr>
        <p:grpSpPr>
          <a:xfrm>
            <a:off x="2119313" y="2751695"/>
            <a:ext cx="7624762" cy="2542539"/>
            <a:chOff x="0" y="0"/>
            <a:chExt cx="6029324" cy="1771649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xmlns="" id="{DAEA9B9C-A5B8-4603-8D0E-C1F45ED91000}"/>
                </a:ext>
              </a:extLst>
            </p:cNvPr>
            <p:cNvSpPr/>
            <p:nvPr/>
          </p:nvSpPr>
          <p:spPr>
            <a:xfrm>
              <a:off x="2209801" y="0"/>
              <a:ext cx="1590674" cy="552450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Процесс</a:t>
              </a:r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xmlns="" id="{F2CDDE4A-B277-4BAC-8477-A746D079D3C1}"/>
                </a:ext>
              </a:extLst>
            </p:cNvPr>
            <p:cNvSpPr/>
            <p:nvPr/>
          </p:nvSpPr>
          <p:spPr>
            <a:xfrm>
              <a:off x="0" y="1133474"/>
              <a:ext cx="1590674" cy="61912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Хронометраж</a:t>
              </a: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xmlns="" id="{2736914E-CBE6-40B7-85DD-06D86D253CC0}"/>
                </a:ext>
              </a:extLst>
            </p:cNvPr>
            <p:cNvSpPr/>
            <p:nvPr/>
          </p:nvSpPr>
          <p:spPr>
            <a:xfrm>
              <a:off x="2219325" y="1152524"/>
              <a:ext cx="1590674" cy="61912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Диаграмма спагетти</a:t>
              </a:r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xmlns="" id="{12DFBF3D-CD2A-425D-8023-1E206218BC9B}"/>
                </a:ext>
              </a:extLst>
            </p:cNvPr>
            <p:cNvSpPr/>
            <p:nvPr/>
          </p:nvSpPr>
          <p:spPr>
            <a:xfrm>
              <a:off x="4438650" y="1123950"/>
              <a:ext cx="1590674" cy="619125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Карта</a:t>
              </a:r>
              <a:r>
                <a:rPr lang="ru-RU" sz="1400" baseline="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текущего состояния</a:t>
              </a:r>
              <a:endParaRPr lang="ru-RU" sz="1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xmlns="" id="{9E6335FA-8AAD-4C60-A4C9-6A018533A8BE}"/>
                </a:ext>
              </a:extLst>
            </p:cNvPr>
            <p:cNvCxnSpPr>
              <a:endCxn id="10" idx="0"/>
            </p:cNvCxnSpPr>
            <p:nvPr/>
          </p:nvCxnSpPr>
          <p:spPr>
            <a:xfrm flipH="1">
              <a:off x="795337" y="571500"/>
              <a:ext cx="1966913" cy="5619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xmlns="" id="{B65C152B-9810-418B-962A-4C7F3C9C762D}"/>
                </a:ext>
              </a:extLst>
            </p:cNvPr>
            <p:cNvCxnSpPr>
              <a:endCxn id="12" idx="0"/>
            </p:cNvCxnSpPr>
            <p:nvPr/>
          </p:nvCxnSpPr>
          <p:spPr>
            <a:xfrm>
              <a:off x="3276600" y="571500"/>
              <a:ext cx="1957387" cy="5524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xmlns="" id="{64329C01-45A0-4F47-8C72-C32478140EA1}"/>
                </a:ext>
              </a:extLst>
            </p:cNvPr>
            <p:cNvCxnSpPr>
              <a:stCxn id="9" idx="2"/>
              <a:endCxn id="11" idx="0"/>
            </p:cNvCxnSpPr>
            <p:nvPr/>
          </p:nvCxnSpPr>
          <p:spPr>
            <a:xfrm>
              <a:off x="3005138" y="552450"/>
              <a:ext cx="9524" cy="6000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Рисунок 15" descr="Шевроны со сплошной заливкой">
            <a:extLst>
              <a:ext uri="{FF2B5EF4-FFF2-40B4-BE49-F238E27FC236}">
                <a16:creationId xmlns:a16="http://schemas.microsoft.com/office/drawing/2014/main" xmlns="" id="{DA0703BE-B0D6-4271-97A3-6269D27A4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30187" y="4524564"/>
            <a:ext cx="609600" cy="6096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A8C8988-AEAE-4E04-B80F-F6E5DB27A1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7989" y="4643626"/>
            <a:ext cx="480874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0880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D70610-5CC7-40DC-B4D3-FB89716F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558" y="279400"/>
            <a:ext cx="10772775" cy="982134"/>
          </a:xfrm>
        </p:spPr>
        <p:txBody>
          <a:bodyPr>
            <a:normAutofit/>
          </a:bodyPr>
          <a:lstStyle/>
          <a:p>
            <a:r>
              <a:rPr lang="ru-RU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Хронометраж</a:t>
            </a:r>
            <a:endParaRPr lang="ru-RU" sz="45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431020-B48E-4787-A3BD-3B0559B8B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08" y="1261534"/>
            <a:ext cx="10753725" cy="3136053"/>
          </a:xfrm>
        </p:spPr>
        <p:txBody>
          <a:bodyPr/>
          <a:lstStyle/>
          <a:p>
            <a:pPr>
              <a:buNone/>
            </a:pPr>
            <a:r>
              <a:rPr lang="ru-RU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изучения затрат рабочего времени путем наблюдения и замеров длительности отдельных, многократно повторяющихся операций.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После проведения хронометража необходимо провести анализ полученных данных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	Время создания ценности (ВСЦ) – время выполнения работ по созданию того, за что готов платить потребитель. 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	Не все процессы в потоке создают ценность. Поэтому в некоторых процессах ВСЦ = 0 </a:t>
            </a:r>
          </a:p>
          <a:p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006CDF15-60BD-4E61-93BB-5E98430A70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78275879"/>
              </p:ext>
            </p:extLst>
          </p:nvPr>
        </p:nvGraphicFramePr>
        <p:xfrm>
          <a:off x="3937001" y="3947160"/>
          <a:ext cx="4572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8">
            <a:extLst>
              <a:ext uri="{FF2B5EF4-FFF2-40B4-BE49-F238E27FC236}">
                <a16:creationId xmlns:a16="http://schemas.microsoft.com/office/drawing/2014/main" xmlns="" id="{32BBC69F-5F2E-4FA3-BB84-0118950A87AE}"/>
              </a:ext>
            </a:extLst>
          </p:cNvPr>
          <p:cNvSpPr txBox="1"/>
          <p:nvPr/>
        </p:nvSpPr>
        <p:spPr>
          <a:xfrm>
            <a:off x="4684713" y="6138333"/>
            <a:ext cx="3076576" cy="267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mpd="sng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Хронометраж</a:t>
            </a:r>
          </a:p>
        </p:txBody>
      </p:sp>
    </p:spTree>
    <p:extLst>
      <p:ext uri="{BB962C8B-B14F-4D97-AF65-F5344CB8AC3E}">
        <p14:creationId xmlns:p14="http://schemas.microsoft.com/office/powerpoint/2010/main" xmlns="" val="4199800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860BB6-E951-4E72-9430-2733987FA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91" y="203200"/>
            <a:ext cx="10772775" cy="1062567"/>
          </a:xfrm>
        </p:spPr>
        <p:txBody>
          <a:bodyPr>
            <a:normAutofit/>
          </a:bodyPr>
          <a:lstStyle/>
          <a:p>
            <a:r>
              <a:rPr lang="ru-RU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Диаграмма спагетти</a:t>
            </a:r>
            <a:endParaRPr lang="ru-RU" sz="45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B4C8CE-EDC5-46F7-B059-76B983672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42" y="1265768"/>
            <a:ext cx="7543602" cy="48362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/>
              <a:t>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графически отображает процесс, передвижения всех вовлеченных лиц. Позволяет определить потери  от ненужной транспортировки и лишних движений.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Для построения диаграммы спагетти необходимо отобразить зону, в которой протекает процесс, а так же траекторию движения всех участников процесса. После нанесения линий передвижения  просчитывается протяженность маршрута и время, затраченное на его прохождение.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Перемещения различных участников процесса необходимо отметить различными цветами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 descr="C:\Users\User\Desktop\7 (60).jpg">
            <a:extLst>
              <a:ext uri="{FF2B5EF4-FFF2-40B4-BE49-F238E27FC236}">
                <a16:creationId xmlns:a16="http://schemas.microsoft.com/office/drawing/2014/main" xmlns="" id="{9635EB2F-CF21-4A92-934A-1373D1273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3705" y="1265767"/>
            <a:ext cx="3749708" cy="3936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8170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C0D9DF-3902-4969-9058-2D588D9D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8" y="270933"/>
            <a:ext cx="10772775" cy="938742"/>
          </a:xfrm>
        </p:spPr>
        <p:txBody>
          <a:bodyPr>
            <a:normAutofit/>
          </a:bodyPr>
          <a:lstStyle/>
          <a:p>
            <a:r>
              <a:rPr lang="ru-RU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Диаграмма спагетти</a:t>
            </a:r>
            <a:endParaRPr lang="ru-RU" sz="45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5825" y="1305226"/>
            <a:ext cx="78787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99103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053AB4-0CBB-4775-B1D0-E3984ADF3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57817"/>
          </a:xfrm>
        </p:spPr>
        <p:txBody>
          <a:bodyPr>
            <a:noAutofit/>
          </a:bodyPr>
          <a:lstStyle/>
          <a:p>
            <a:r>
              <a:rPr lang="ru-RU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Карта потока создания ценности</a:t>
            </a:r>
            <a:br>
              <a:rPr lang="ru-RU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текущее состояние</a:t>
            </a:r>
            <a:endParaRPr lang="ru-RU" sz="4500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2481EB-E53E-40D9-BC82-83B4C1B7D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графическое отображение всех действий процесса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Для построения карты текущего состояния необходимо: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границы процесса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вход и выход (диаграмма спагетти)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основные действия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происходящие в данном процессе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участников процесса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Зафиксировать все используемые документы/материалы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Замеры по каждой операции (расстояние, затраченное время) обозначить на карте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Нанести на карту виды связей между операциями</a:t>
            </a:r>
          </a:p>
          <a:p>
            <a:pPr marL="514350" indent="-514350"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Обозначить проблемы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процессе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860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50A14D-3382-48D2-BEC1-D1D818AE1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6" y="288744"/>
            <a:ext cx="10772775" cy="1122548"/>
          </a:xfrm>
        </p:spPr>
        <p:txBody>
          <a:bodyPr>
            <a:noAutofit/>
          </a:bodyPr>
          <a:lstStyle/>
          <a:p>
            <a:r>
              <a:rPr lang="ru-RU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Карта потока создания ценности </a:t>
            </a:r>
            <a:br>
              <a:rPr lang="ru-RU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текущее состояние</a:t>
            </a:r>
            <a:endParaRPr lang="ru-RU" sz="4500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xmlns="" id="{86232CEF-0128-41DC-BE43-E2382A8F4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676400"/>
            <a:ext cx="11249025" cy="488364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Условные обозначения:</a:t>
            </a:r>
          </a:p>
          <a:p>
            <a:pPr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используется для обозначения операций участников процесс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5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		используется для обозначения передачи документа/информации, перемещения людей и предметов в рамках процесса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5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		используется для обозначения передачи документов на бумажном носителе «из рук в руки»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5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		используется для обозначения передачи документа/информации по электронной почте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5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		используется для обозначения передачи информации по телефону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5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		используется для обозначения передачи информации в специальной электронной системе/ программе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5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		используется для обозначения простоев/запасов/очередей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5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		используется для обозначения  выявленных проблем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5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		используется для обозначения принятых мер по решению проблемы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6C2617A-DBF4-4AA5-958C-493D5439ECCB}"/>
              </a:ext>
            </a:extLst>
          </p:cNvPr>
          <p:cNvSpPr/>
          <p:nvPr/>
        </p:nvSpPr>
        <p:spPr>
          <a:xfrm>
            <a:off x="797677" y="2162124"/>
            <a:ext cx="499742" cy="2806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6D54BDF5-3B9F-43DF-B6CA-3B0F415A2FF2}"/>
              </a:ext>
            </a:extLst>
          </p:cNvPr>
          <p:cNvCxnSpPr/>
          <p:nvPr/>
        </p:nvCxnSpPr>
        <p:spPr>
          <a:xfrm>
            <a:off x="816382" y="2771533"/>
            <a:ext cx="42862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Рисунок 17" descr="4440494.png">
            <a:extLst>
              <a:ext uri="{FF2B5EF4-FFF2-40B4-BE49-F238E27FC236}">
                <a16:creationId xmlns:a16="http://schemas.microsoft.com/office/drawing/2014/main" xmlns="" id="{D5314234-1B24-4C22-94F6-3A078F4C12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7592" y="3038229"/>
            <a:ext cx="357190" cy="357190"/>
          </a:xfrm>
          <a:prstGeom prst="rect">
            <a:avLst/>
          </a:prstGeom>
        </p:spPr>
      </p:pic>
      <p:pic>
        <p:nvPicPr>
          <p:cNvPr id="19" name="Picture 8" descr="C:\Users\User\Desktop\Безымян1211ный.jpg">
            <a:extLst>
              <a:ext uri="{FF2B5EF4-FFF2-40B4-BE49-F238E27FC236}">
                <a16:creationId xmlns:a16="http://schemas.microsoft.com/office/drawing/2014/main" xmlns="" id="{8D980674-7357-426C-B956-71516E1DB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898" y="3462582"/>
            <a:ext cx="589364" cy="428628"/>
          </a:xfrm>
          <a:prstGeom prst="rect">
            <a:avLst/>
          </a:prstGeom>
          <a:noFill/>
        </p:spPr>
      </p:pic>
      <p:pic>
        <p:nvPicPr>
          <p:cNvPr id="20" name="Picture 2" descr="C:\Users\User\Desktop\kisspng-telephone-number-iphone-computer-icons-new-mobile-phone-5adb9fa88bc009.2096163015243426965724.jpg">
            <a:extLst>
              <a:ext uri="{FF2B5EF4-FFF2-40B4-BE49-F238E27FC236}">
                <a16:creationId xmlns:a16="http://schemas.microsoft.com/office/drawing/2014/main" xmlns="" id="{50E5F807-DB20-468B-B2A4-5FD81D9A9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665" y="3910276"/>
            <a:ext cx="299043" cy="285752"/>
          </a:xfrm>
          <a:prstGeom prst="rect">
            <a:avLst/>
          </a:prstGeom>
          <a:noFill/>
        </p:spPr>
      </p:pic>
      <p:pic>
        <p:nvPicPr>
          <p:cNvPr id="21" name="Picture 10" descr="C:\Users\User\Desktop\Безымя22н11ный.jpg">
            <a:extLst>
              <a:ext uri="{FF2B5EF4-FFF2-40B4-BE49-F238E27FC236}">
                <a16:creationId xmlns:a16="http://schemas.microsoft.com/office/drawing/2014/main" xmlns="" id="{8D97E14B-E56D-4228-B8AA-07ED40515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677" y="4318110"/>
            <a:ext cx="509585" cy="430248"/>
          </a:xfrm>
          <a:prstGeom prst="rect">
            <a:avLst/>
          </a:prstGeom>
          <a:noFill/>
        </p:spPr>
      </p:pic>
      <p:pic>
        <p:nvPicPr>
          <p:cNvPr id="22" name="Picture 5" descr="C:\Users\User\Desktop\Безымян111ный.jpg">
            <a:extLst>
              <a:ext uri="{FF2B5EF4-FFF2-40B4-BE49-F238E27FC236}">
                <a16:creationId xmlns:a16="http://schemas.microsoft.com/office/drawing/2014/main" xmlns="" id="{74BE4D76-D15E-4C31-A802-D8D773509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8358" y="4730731"/>
            <a:ext cx="564221" cy="433387"/>
          </a:xfrm>
          <a:prstGeom prst="rect">
            <a:avLst/>
          </a:prstGeom>
          <a:noFill/>
        </p:spPr>
      </p:pic>
      <p:sp>
        <p:nvSpPr>
          <p:cNvPr id="23" name="Пятно 1 8">
            <a:extLst>
              <a:ext uri="{FF2B5EF4-FFF2-40B4-BE49-F238E27FC236}">
                <a16:creationId xmlns:a16="http://schemas.microsoft.com/office/drawing/2014/main" xmlns="" id="{44DB4B65-C72A-4BD3-AD33-EC3D2842AC2D}"/>
              </a:ext>
            </a:extLst>
          </p:cNvPr>
          <p:cNvSpPr/>
          <p:nvPr/>
        </p:nvSpPr>
        <p:spPr>
          <a:xfrm>
            <a:off x="816382" y="5175258"/>
            <a:ext cx="571504" cy="357190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Выноска-облако 9">
            <a:extLst>
              <a:ext uri="{FF2B5EF4-FFF2-40B4-BE49-F238E27FC236}">
                <a16:creationId xmlns:a16="http://schemas.microsoft.com/office/drawing/2014/main" xmlns="" id="{3C5D9D68-7A91-4200-81D2-E7167EBC45D1}"/>
              </a:ext>
            </a:extLst>
          </p:cNvPr>
          <p:cNvSpPr/>
          <p:nvPr/>
        </p:nvSpPr>
        <p:spPr>
          <a:xfrm>
            <a:off x="803854" y="5666778"/>
            <a:ext cx="571504" cy="285752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6051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8455E2-F327-4B30-9AE3-56DF69247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23" y="293056"/>
            <a:ext cx="10696831" cy="1368596"/>
          </a:xfrm>
        </p:spPr>
        <p:txBody>
          <a:bodyPr>
            <a:normAutofit/>
          </a:bodyPr>
          <a:lstStyle/>
          <a:p>
            <a:r>
              <a:rPr lang="ru-RU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Карта потока создания ценности</a:t>
            </a:r>
            <a:br>
              <a:rPr lang="ru-RU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текущее состояние</a:t>
            </a:r>
            <a:endParaRPr lang="ru-RU" sz="4500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72F8A5-BC08-4C44-89E7-B83C9E5AF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23" y="1960035"/>
            <a:ext cx="10753725" cy="38728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	Во время работы с улучшаемым процессом, все лица, участвующие в реализации собираются в "большой комнате", чтобы ускорить общение и принятие решений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(яп.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Oobeya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		По завершению построения карты текущего состояния необходимо провести анализ – определить ключевые проблемы, затрудняющие протекание процесса.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		Провести встречу рабочей группы с целью обсуждения способов решения проблем.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		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!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На этапе обсуждения необходимо выслушать все предложения по улучшению, не исключая мнения каждого.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251305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E37BC7-8E95-4676-A02D-2926E8315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24" y="247234"/>
            <a:ext cx="10772775" cy="1257265"/>
          </a:xfrm>
        </p:spPr>
        <p:txBody>
          <a:bodyPr>
            <a:normAutofit fontScale="90000"/>
          </a:bodyPr>
          <a:lstStyle/>
          <a:p>
            <a:r>
              <a:rPr lang="ru-RU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процесса в медицинской организации (</a:t>
            </a:r>
            <a:r>
              <a:rPr lang="ru-RU" sz="4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состояние</a:t>
            </a:r>
            <a:r>
              <a:rPr lang="ru-RU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5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88C1D8CB-EF53-48A6-92E2-77B9CF54E645}"/>
              </a:ext>
            </a:extLst>
          </p:cNvPr>
          <p:cNvGrpSpPr/>
          <p:nvPr/>
        </p:nvGrpSpPr>
        <p:grpSpPr>
          <a:xfrm>
            <a:off x="2119313" y="2751695"/>
            <a:ext cx="7624762" cy="2542539"/>
            <a:chOff x="0" y="0"/>
            <a:chExt cx="6029324" cy="1771649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A9D04F2D-3B94-469D-B4B3-FD4D137DB24B}"/>
                </a:ext>
              </a:extLst>
            </p:cNvPr>
            <p:cNvSpPr/>
            <p:nvPr/>
          </p:nvSpPr>
          <p:spPr>
            <a:xfrm>
              <a:off x="2209801" y="0"/>
              <a:ext cx="1590674" cy="55245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Процесс</a:t>
              </a: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xmlns="" id="{A24F55D6-C3FF-4320-A746-0C8D863549CC}"/>
                </a:ext>
              </a:extLst>
            </p:cNvPr>
            <p:cNvSpPr/>
            <p:nvPr/>
          </p:nvSpPr>
          <p:spPr>
            <a:xfrm>
              <a:off x="0" y="1133474"/>
              <a:ext cx="1590674" cy="6191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Анализ выявленных проблем</a:t>
              </a: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xmlns="" id="{55847066-E85A-487C-A035-27F2DC006606}"/>
                </a:ext>
              </a:extLst>
            </p:cNvPr>
            <p:cNvSpPr/>
            <p:nvPr/>
          </p:nvSpPr>
          <p:spPr>
            <a:xfrm>
              <a:off x="2219325" y="1152524"/>
              <a:ext cx="1590674" cy="61912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 мероприятий</a:t>
              </a:r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xmlns="" id="{303F1EF0-8EA9-4CAA-A24D-0B1F4AFCA349}"/>
                </a:ext>
              </a:extLst>
            </p:cNvPr>
            <p:cNvSpPr/>
            <p:nvPr/>
          </p:nvSpPr>
          <p:spPr>
            <a:xfrm>
              <a:off x="4438650" y="1123950"/>
              <a:ext cx="1590674" cy="61912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Карта</a:t>
              </a:r>
              <a:r>
                <a:rPr lang="ru-RU" sz="1400" baseline="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целевого состояния</a:t>
              </a:r>
              <a:endParaRPr lang="ru-RU" sz="1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xmlns="" id="{8E107358-7F38-4E9E-AF97-DAEA1E866AE1}"/>
                </a:ext>
              </a:extLst>
            </p:cNvPr>
            <p:cNvCxnSpPr>
              <a:endCxn id="8" idx="0"/>
            </p:cNvCxnSpPr>
            <p:nvPr/>
          </p:nvCxnSpPr>
          <p:spPr>
            <a:xfrm flipH="1">
              <a:off x="795337" y="571500"/>
              <a:ext cx="1966913" cy="5619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xmlns="" id="{D5C60494-952E-4578-A2E8-34A375C5A2DD}"/>
                </a:ext>
              </a:extLst>
            </p:cNvPr>
            <p:cNvCxnSpPr>
              <a:endCxn id="10" idx="0"/>
            </p:cNvCxnSpPr>
            <p:nvPr/>
          </p:nvCxnSpPr>
          <p:spPr>
            <a:xfrm>
              <a:off x="3276600" y="571500"/>
              <a:ext cx="1957387" cy="5524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xmlns="" id="{9C45E598-7547-47E4-82AA-2E1412384E47}"/>
                </a:ext>
              </a:extLst>
            </p:cNvPr>
            <p:cNvCxnSpPr>
              <a:stCxn id="7" idx="2"/>
              <a:endCxn id="9" idx="0"/>
            </p:cNvCxnSpPr>
            <p:nvPr/>
          </p:nvCxnSpPr>
          <p:spPr>
            <a:xfrm>
              <a:off x="3005138" y="552450"/>
              <a:ext cx="9524" cy="6000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58EDA80-BFEF-4D5C-96D6-4B260CA5B9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7989" y="4643626"/>
            <a:ext cx="480874" cy="371475"/>
          </a:xfrm>
          <a:prstGeom prst="rect">
            <a:avLst/>
          </a:prstGeom>
        </p:spPr>
      </p:pic>
      <p:pic>
        <p:nvPicPr>
          <p:cNvPr id="15" name="Рисунок 14" descr="Шевроны со сплошной заливкой">
            <a:extLst>
              <a:ext uri="{FF2B5EF4-FFF2-40B4-BE49-F238E27FC236}">
                <a16:creationId xmlns:a16="http://schemas.microsoft.com/office/drawing/2014/main" xmlns="" id="{512530D8-A00F-4D5E-A57D-D0DD4DAFD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30187" y="45245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0013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732CFE-C142-4CCE-B2D7-4334E021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31" y="134091"/>
            <a:ext cx="10772775" cy="1225339"/>
          </a:xfrm>
        </p:spPr>
        <p:txBody>
          <a:bodyPr>
            <a:noAutofit/>
          </a:bodyPr>
          <a:lstStyle/>
          <a:p>
            <a:r>
              <a:rPr lang="ru-RU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анализа проблем:</a:t>
            </a:r>
            <a:br>
              <a:rPr lang="ru-RU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№1 Диаграмма связей</a:t>
            </a:r>
            <a:endParaRPr lang="ru-RU" sz="45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1AB1D2-E606-4CFF-B052-C3BFD624F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31" y="1359430"/>
            <a:ext cx="10753725" cy="2207895"/>
          </a:xfrm>
        </p:spPr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Инструмент, позволяющий определить причинно-следственные связи между блоками проблем.</a:t>
            </a:r>
          </a:p>
          <a:p>
            <a:pPr>
              <a:spcBef>
                <a:spcPts val="60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Цель – выяснить основную проблему (группу проблем). </a:t>
            </a:r>
          </a:p>
          <a:p>
            <a:pPr>
              <a:spcBef>
                <a:spcPts val="60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Принцип построения диаграммы связи «причина    		следствие».</a:t>
            </a:r>
          </a:p>
          <a:p>
            <a:pPr>
              <a:spcBef>
                <a:spcPts val="60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построении использовать только однонаправленные стрелки.</a:t>
            </a:r>
          </a:p>
          <a:p>
            <a:endParaRPr lang="ru-RU" dirty="0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C8B50A1C-A895-4EF1-9FED-EC6103734E23}"/>
              </a:ext>
            </a:extLst>
          </p:cNvPr>
          <p:cNvCxnSpPr>
            <a:cxnSpLocks/>
          </p:cNvCxnSpPr>
          <p:nvPr/>
        </p:nvCxnSpPr>
        <p:spPr>
          <a:xfrm>
            <a:off x="7074945" y="2658213"/>
            <a:ext cx="153565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2528" y="3678237"/>
            <a:ext cx="5314693" cy="277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74225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208571-A5D8-417D-9229-6ACDDC2FB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4" y="216953"/>
            <a:ext cx="10772775" cy="1081617"/>
          </a:xfrm>
        </p:spPr>
        <p:txBody>
          <a:bodyPr>
            <a:noAutofit/>
          </a:bodyPr>
          <a:lstStyle/>
          <a:p>
            <a:r>
              <a:rPr lang="ru-RU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анализа проблем: </a:t>
            </a:r>
            <a:br>
              <a:rPr lang="ru-RU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2 Метод «5 почему?»</a:t>
            </a:r>
            <a:endParaRPr lang="ru-RU" sz="45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2BF325-BED8-493E-AAC4-DB9474502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4" y="1525905"/>
            <a:ext cx="10753725" cy="190309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Простейший инструмент, позволяющий установить первопричину проблемы. Для выявления первопричины необходимо задавать один вопрос «Почему?» до тех пор, пока не станет очевидным метод решения проблемы (можно решить одним действием).</a:t>
            </a:r>
          </a:p>
          <a:p>
            <a:pPr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!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Важно: ответ на вопрос «Почему?» не должен возвращать к предыдущим шагам</a:t>
            </a:r>
          </a:p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0289" y="3446549"/>
            <a:ext cx="5978868" cy="279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6725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43BCFB-2D4C-45C6-88F0-B11F9D3BC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86248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Бережливое производство </a:t>
            </a:r>
            <a:r>
              <a:rPr 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(lean-</a:t>
            </a:r>
            <a:r>
              <a:rPr lang="ru-RU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технологии, </a:t>
            </a:r>
            <a:r>
              <a:rPr 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lean production</a:t>
            </a:r>
            <a:r>
              <a:rPr lang="ru-RU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lean management) </a:t>
            </a:r>
            <a:endParaRPr lang="ru-RU" sz="4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83013F-64F1-40A7-AE5E-EFA6C7C5D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657474"/>
            <a:ext cx="10058400" cy="3295269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ru-R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управления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основанная на постоянном стремлении к устранению всех видов потерь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основанная на уважении к сотрудникам и постоянном совершенствовании процессов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простых решений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осуществляемая посредством методов, подходов и эффективных инструментов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1182188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0D6415-A81D-4638-96E9-D4397CD86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216953"/>
            <a:ext cx="10772775" cy="1205442"/>
          </a:xfrm>
        </p:spPr>
        <p:txBody>
          <a:bodyPr>
            <a:noAutofit/>
          </a:bodyPr>
          <a:lstStyle/>
          <a:p>
            <a:r>
              <a:rPr lang="ru-RU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анализа проблем: </a:t>
            </a:r>
            <a:br>
              <a:rPr lang="ru-RU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3 Диаграмма Исикавы («рыбья кость»)</a:t>
            </a:r>
            <a:endParaRPr lang="ru-RU" sz="45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6EA599-49D1-4E1A-9607-AEF4930F3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9" y="1565648"/>
            <a:ext cx="10753725" cy="1529502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Позволяет</a:t>
            </a:r>
            <a:r>
              <a:rPr kumimoji="0" lang="ru-RU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рассмотреть проблему с различных сторон и выявить причинно-следственные связи.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aseline="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«голове» – формулируем проблему, от «хребта» отходят ее основные причины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  <a:r>
              <a:rPr kumimoji="0" lang="ru-RU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Эффективно при построении диаграммы провести мозговой штурм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1971" y="3190274"/>
            <a:ext cx="53911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71470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3C86EC-24B2-4F71-890B-77F0CE135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16953"/>
            <a:ext cx="10772775" cy="1234017"/>
          </a:xfrm>
        </p:spPr>
        <p:txBody>
          <a:bodyPr>
            <a:noAutofit/>
          </a:bodyPr>
          <a:lstStyle/>
          <a:p>
            <a:r>
              <a:rPr lang="ru-RU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анализа проблем: </a:t>
            </a:r>
            <a:br>
              <a:rPr lang="ru-RU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4 Пирамида проблем</a:t>
            </a:r>
            <a:endParaRPr lang="ru-RU" sz="45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F49387-AC9B-4EF5-A860-55C35231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49" y="1577764"/>
            <a:ext cx="10753725" cy="141943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	Позволяет наглядно отобразить уровни решения проблем: уровень МО, региональный, федеральный.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ходе реализации проекта проблемы уровня организации должны быть решены.</a:t>
            </a:r>
          </a:p>
          <a:p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7827" y="3155091"/>
            <a:ext cx="7294863" cy="345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55113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DBB1E1-0EDA-4655-867E-370E675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4" y="216953"/>
            <a:ext cx="10772775" cy="1043517"/>
          </a:xfrm>
        </p:spPr>
        <p:txBody>
          <a:bodyPr>
            <a:noAutofit/>
          </a:bodyPr>
          <a:lstStyle/>
          <a:p>
            <a:r>
              <a:rPr lang="ru-RU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реализации проекта по улучшению</a:t>
            </a:r>
            <a:endParaRPr lang="ru-RU" sz="45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B56C22-F524-4818-9605-A084229A5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4" y="1586156"/>
            <a:ext cx="10753725" cy="1043517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	Включает в себя мероприятия по устранению выявленных проблем с указанием ответственных лиц и сроком их реализации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58098" y="2940908"/>
          <a:ext cx="8784281" cy="2734965"/>
        </p:xfrm>
        <a:graphic>
          <a:graphicData uri="http://schemas.openxmlformats.org/drawingml/2006/table">
            <a:tbl>
              <a:tblPr/>
              <a:tblGrid>
                <a:gridCol w="357503"/>
                <a:gridCol w="2522769"/>
                <a:gridCol w="3280005"/>
                <a:gridCol w="1476291"/>
                <a:gridCol w="1147713"/>
              </a:tblGrid>
              <a:tr h="1136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№ п/п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09" marR="5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Проблема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09" marR="5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Мероприятий по решению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09" marR="5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Ответственные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09" marR="5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Срок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09" marR="5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09" marR="5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809" marR="5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809" marR="5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809" marR="5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809" marR="5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09" marR="5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809" marR="5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809" marR="5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809" marR="5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809" marR="5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09" marR="5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809" marR="5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809" marR="5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7809" marR="5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809" marR="5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09" marR="5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809" marR="5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809" marR="5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7809" marR="5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809" marR="5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09" marR="5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809" marR="5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809" marR="5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809" marR="5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809" marR="5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82541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CF5333-3649-4F60-8620-ABE814E80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" y="216953"/>
            <a:ext cx="10772775" cy="748242"/>
          </a:xfrm>
        </p:spPr>
        <p:txBody>
          <a:bodyPr>
            <a:normAutofit/>
          </a:bodyPr>
          <a:lstStyle/>
          <a:p>
            <a:r>
              <a:rPr lang="ru-RU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Диаграмма </a:t>
            </a:r>
            <a:r>
              <a:rPr lang="ru-RU" sz="4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Ганта</a:t>
            </a:r>
            <a:r>
              <a:rPr lang="ru-RU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(дорожная карта)</a:t>
            </a:r>
            <a:endParaRPr lang="ru-RU" sz="45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0FF7BD-0DA3-4AE7-ABB5-6DA5D991B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3" y="1193799"/>
            <a:ext cx="10753725" cy="196341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	Инструмент позволяющий визуализировать график работ по проекту, контролировать и отслеживать прогресс выполнения задач.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По вертикали размещаются задачи, по горизонтали временные отрезки выполнения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Задачи должны быть отражены в хронологическом порядке (последовательно)</a:t>
            </a:r>
          </a:p>
          <a:p>
            <a:endParaRPr lang="ru-RU" dirty="0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357" y="3255019"/>
            <a:ext cx="6440487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28834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2B0256-D3CC-4204-A1F3-946C1A55B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1" y="216953"/>
            <a:ext cx="10772775" cy="1658198"/>
          </a:xfrm>
        </p:spPr>
        <p:txBody>
          <a:bodyPr>
            <a:normAutofit/>
          </a:bodyPr>
          <a:lstStyle/>
          <a:p>
            <a:r>
              <a:rPr lang="ru-RU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Карта потока создания ценности</a:t>
            </a:r>
            <a:br>
              <a:rPr lang="ru-RU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целевое состояние</a:t>
            </a:r>
            <a:endParaRPr lang="ru-RU" sz="4500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BC9ECF-D49B-4E79-8A9D-2E46B879B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- графическое отображение всех действий процесса после внедрения предложений по его оптимизации.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Для построения карты целевого состояния необходимо: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Вместо обозначения «проблема» использовать обозначение «решение»;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Отразить решения основных проблем процесса, но так же могут присутствовать операции, несущие потери, но не решаемые в данный момент.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!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Необходимо учитывать что есть проблемы, которые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нельзя решить с помощью бережливого производства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кадровая ситуация, недостаточное финансирование, уровень заработной платы, увеличение объема оказываемых платных медицинских услуг, обучение персонала IT-навыкам, психологические особенности поведения посетителей).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2322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F6532A-F98D-4D4A-8166-1C4BAC3D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175683"/>
            <a:ext cx="11776700" cy="1229784"/>
          </a:xfrm>
        </p:spPr>
        <p:txBody>
          <a:bodyPr>
            <a:noAutofit/>
          </a:bodyPr>
          <a:lstStyle/>
          <a:p>
            <a:r>
              <a:rPr lang="ru-RU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Карта потока создания ценности</a:t>
            </a:r>
            <a:br>
              <a:rPr lang="ru-RU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целевое состояние</a:t>
            </a:r>
            <a:endParaRPr lang="ru-RU" sz="45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53DCAAD-E5A9-4262-9F95-49A58585C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8867" y="3008807"/>
            <a:ext cx="6365377" cy="3538794"/>
          </a:xfrm>
          <a:prstGeom prst="rect">
            <a:avLst/>
          </a:prstGeom>
        </p:spPr>
      </p:pic>
      <p:pic>
        <p:nvPicPr>
          <p:cNvPr id="4608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3690" y="1542837"/>
            <a:ext cx="5525272" cy="274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44120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484E02-805F-40DF-A896-B9FB48A37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итогам реализации проекта должен быть разработан документ, стандартизирующий процесс (стандартная операционная карта/стандартная операционная процедура/алгоритм/инструкция, приказ и т.д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C75425-C9E5-40AC-8721-F3264D6AA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731" y="2502853"/>
            <a:ext cx="10753725" cy="28882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документ, описывающий последовательность действий и приемов при выполнении операции.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Данный документ необходим для сохранения проведенных изменений.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СОК/СОП/алгоритмы должны быть простыми и максимально понятными для каждого сотрудника.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случае если невозможно документально зафиксировать изменения, необходимо производить фотофиксацию изменений (до/после)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Каждый из этих документов должен быть подписан и утвержден главным врачом медицинской организации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063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AE9717-D703-4CDB-9FA5-46DE2F7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254000"/>
            <a:ext cx="11390843" cy="973667"/>
          </a:xfrm>
        </p:spPr>
        <p:txBody>
          <a:bodyPr>
            <a:normAutofit/>
          </a:bodyPr>
          <a:lstStyle/>
          <a:p>
            <a:r>
              <a:rPr lang="ru-RU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Разработанный стандарт</a:t>
            </a: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773" y="1564846"/>
            <a:ext cx="738346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25560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DD3B2D40-4839-4A21-88AA-E651207D1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500063"/>
            <a:ext cx="10772775" cy="1214437"/>
          </a:xfrm>
        </p:spPr>
        <p:txBody>
          <a:bodyPr>
            <a:normAutofit/>
          </a:bodyPr>
          <a:lstStyle/>
          <a:p>
            <a:pPr algn="ctr"/>
            <a:r>
              <a:rPr lang="ru-RU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endParaRPr lang="ru-RU" sz="4500" dirty="0">
              <a:solidFill>
                <a:srgbClr val="0020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A474128-6C6D-4474-94EB-00B5B7F4C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600" y="2029655"/>
            <a:ext cx="9824023" cy="439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4458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468A01-9B45-4A8D-871C-5AA93AB5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57" y="245533"/>
            <a:ext cx="10772775" cy="6688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проекта</a:t>
            </a:r>
            <a:endParaRPr lang="ru-RU" sz="45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103DF8-C368-42BF-9A48-6C80992CB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7" y="1063413"/>
            <a:ext cx="10753725" cy="405045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целевых показателей;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 процессов.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бережливого производства – это не новый модный процесс, а система, дающая определенный результат.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Бережливое производство позволяет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больше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затрачивать меньше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человеческих усилий;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времени.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833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A03F4C-475D-4658-88F9-923D9F7D7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Бережливое производство в здравоохранении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система, ориентированная на: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4780D4-AF84-47B1-91C4-A4E2DF20D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838325"/>
            <a:ext cx="10753725" cy="1466850"/>
          </a:xfrm>
        </p:spPr>
        <p:txBody>
          <a:bodyPr/>
          <a:lstStyle/>
          <a:p>
            <a:pPr lvl="2">
              <a:buFont typeface="Wingdings" panose="05000000000000000000" pitchFamily="2" charset="2"/>
              <a:buChar char="Ø"/>
            </a:pPr>
            <a:r>
              <a:rPr lang="ru-RU" sz="2200" i="0" dirty="0">
                <a:latin typeface="Times New Roman" pitchFamily="18" charset="0"/>
                <a:cs typeface="Times New Roman" pitchFamily="18" charset="0"/>
              </a:rPr>
              <a:t>повышение удовлетворенности потребителей медицинских услуг,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2200" i="0" dirty="0"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sz="2200" i="0" dirty="0" err="1">
                <a:latin typeface="Times New Roman" pitchFamily="18" charset="0"/>
                <a:cs typeface="Times New Roman" pitchFamily="18" charset="0"/>
              </a:rPr>
              <a:t>трудопотерь</a:t>
            </a:r>
            <a:r>
              <a:rPr lang="ru-RU" sz="2200" i="0" dirty="0">
                <a:latin typeface="Times New Roman" pitchFamily="18" charset="0"/>
                <a:cs typeface="Times New Roman" pitchFamily="18" charset="0"/>
              </a:rPr>
              <a:t> медицинского персонала,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2200" i="0" dirty="0">
                <a:latin typeface="Times New Roman" pitchFamily="18" charset="0"/>
                <a:cs typeface="Times New Roman" pitchFamily="18" charset="0"/>
              </a:rPr>
              <a:t>повышение качества и производительности труда.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FC39F022-4136-4049-A0B4-87545BF599AD}"/>
              </a:ext>
            </a:extLst>
          </p:cNvPr>
          <p:cNvSpPr txBox="1">
            <a:spLocks/>
          </p:cNvSpPr>
          <p:nvPr/>
        </p:nvSpPr>
        <p:spPr>
          <a:xfrm>
            <a:off x="761619" y="3305175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Новая модель медицинской организации, оказывающей первичную медико-санитарную помощь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8E0767A0-541D-4C85-B40A-1FA0D29AA396}"/>
              </a:ext>
            </a:extLst>
          </p:cNvPr>
          <p:cNvSpPr txBox="1">
            <a:spLocks/>
          </p:cNvSpPr>
          <p:nvPr/>
        </p:nvSpPr>
        <p:spPr>
          <a:xfrm>
            <a:off x="780669" y="4901142"/>
            <a:ext cx="10753725" cy="1457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anose="05000000000000000000" pitchFamily="2" charset="2"/>
              <a:buChar char="Ø"/>
            </a:pPr>
            <a:r>
              <a:rPr lang="ru-RU" sz="2200" i="0" dirty="0">
                <a:latin typeface="Times New Roman" pitchFamily="18" charset="0"/>
                <a:cs typeface="Times New Roman" pitchFamily="18" charset="0"/>
              </a:rPr>
              <a:t>медицинская организация, ориентированная на повышение удовлетворенности пациентов доступностью и качеством медицинской помощи, эффективное использование ресурсов системы здравоохранения</a:t>
            </a:r>
            <a:endParaRPr lang="ru-RU" sz="2200" i="0" dirty="0"/>
          </a:p>
        </p:txBody>
      </p:sp>
    </p:spTree>
    <p:extLst>
      <p:ext uri="{BB962C8B-B14F-4D97-AF65-F5344CB8AC3E}">
        <p14:creationId xmlns:p14="http://schemas.microsoft.com/office/powerpoint/2010/main" xmlns="" val="3299121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D59FDC-D5AF-4860-B080-36D2BFD73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41" y="255089"/>
            <a:ext cx="10772775" cy="1021449"/>
          </a:xfrm>
        </p:spPr>
        <p:txBody>
          <a:bodyPr>
            <a:normAutofit/>
          </a:bodyPr>
          <a:lstStyle/>
          <a:p>
            <a:r>
              <a:rPr lang="ru-RU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состояния процесса</a:t>
            </a:r>
            <a:endParaRPr lang="ru-RU" sz="4500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DDF1D76B-D69F-4C2E-AF7F-F4B5342B6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41866429"/>
              </p:ext>
            </p:extLst>
          </p:nvPr>
        </p:nvGraphicFramePr>
        <p:xfrm>
          <a:off x="3379206" y="2118511"/>
          <a:ext cx="5433588" cy="3189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1C80393-9568-4B5D-914C-EE342A073F43}"/>
              </a:ext>
            </a:extLst>
          </p:cNvPr>
          <p:cNvSpPr txBox="1"/>
          <p:nvPr/>
        </p:nvSpPr>
        <p:spPr>
          <a:xfrm>
            <a:off x="2759126" y="5384143"/>
            <a:ext cx="2897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 фактическими показателями на рассматриваемую дату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B2D2A11-937C-4AC6-9706-6A6402682AEB}"/>
              </a:ext>
            </a:extLst>
          </p:cNvPr>
          <p:cNvSpPr txBox="1"/>
          <p:nvPr/>
        </p:nvSpPr>
        <p:spPr>
          <a:xfrm>
            <a:off x="7837499" y="2967335"/>
            <a:ext cx="2897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исключены все виды потерь (эталон)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B6144C-2CC0-4569-9A13-445E31175803}"/>
              </a:ext>
            </a:extLst>
          </p:cNvPr>
          <p:cNvSpPr txBox="1"/>
          <p:nvPr/>
        </p:nvSpPr>
        <p:spPr>
          <a:xfrm>
            <a:off x="5428039" y="3696076"/>
            <a:ext cx="28971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цели по преобразованию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Выработаны мероприятия по достижению целей по преобразованию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Устранены проблемы текущего состояния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467112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1721ED-DC61-421B-A27A-B8E9F4F1E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7" y="406749"/>
            <a:ext cx="10772775" cy="1033992"/>
          </a:xfrm>
        </p:spPr>
        <p:txBody>
          <a:bodyPr>
            <a:noAutofit/>
          </a:bodyPr>
          <a:lstStyle/>
          <a:p>
            <a:r>
              <a:rPr lang="ru-RU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Доступные и эффективные инструменты бережливого производства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1351029B-0324-415A-9D86-7BD846F4E4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3146298"/>
              </p:ext>
            </p:extLst>
          </p:nvPr>
        </p:nvGraphicFramePr>
        <p:xfrm>
          <a:off x="719137" y="1545432"/>
          <a:ext cx="10753725" cy="318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575B33-6259-4AC5-84DB-6CF25CD5080D}"/>
              </a:ext>
            </a:extLst>
          </p:cNvPr>
          <p:cNvSpPr txBox="1"/>
          <p:nvPr/>
        </p:nvSpPr>
        <p:spPr>
          <a:xfrm>
            <a:off x="719137" y="4733926"/>
            <a:ext cx="2481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Устраняет потери из-за ненужных перемещений и из-за ожидания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6AE1D8-CB33-4879-8C77-8D493CB59F44}"/>
              </a:ext>
            </a:extLst>
          </p:cNvPr>
          <p:cNvSpPr txBox="1"/>
          <p:nvPr/>
        </p:nvSpPr>
        <p:spPr>
          <a:xfrm>
            <a:off x="4855367" y="4745834"/>
            <a:ext cx="2481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Устраняет потери из-за ненужных перемещений и из-за ожидания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7522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3E6D8D-A912-40AE-92C9-0BF15A318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 - </a:t>
            </a:r>
            <a:r>
              <a:rPr lang="ru-RU" sz="45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 организации рабочего места (пространства), нацеленный на создание оптимальных условий труда, поддержания порядка и чистоты</a:t>
            </a:r>
            <a:endParaRPr lang="ru-RU" sz="4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528F9186-D85D-40EE-83A9-7FD88698E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22025" y="3133117"/>
            <a:ext cx="3914282" cy="2935712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47C5ED2-7184-499E-A69A-C7568C294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671900" y="3216910"/>
            <a:ext cx="3914284" cy="2768125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0D86475D-C581-45D2-B033-9D7855F34EB6}"/>
              </a:ext>
            </a:extLst>
          </p:cNvPr>
          <p:cNvCxnSpPr/>
          <p:nvPr/>
        </p:nvCxnSpPr>
        <p:spPr>
          <a:xfrm>
            <a:off x="5102942" y="4600973"/>
            <a:ext cx="192712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9882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D0979B-5C38-4753-BD8F-BA628D538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4" y="372212"/>
            <a:ext cx="10772775" cy="1077596"/>
          </a:xfrm>
        </p:spPr>
        <p:txBody>
          <a:bodyPr>
            <a:normAutofit fontScale="90000"/>
          </a:bodyPr>
          <a:lstStyle/>
          <a:p>
            <a:r>
              <a:rPr lang="ru-RU" sz="4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рабочего пространства в процедурном кабинете </a:t>
            </a:r>
            <a:endParaRPr lang="ru-RU" sz="4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0D71A6A6-E4C5-4B35-8645-7E34B40F5DC6}"/>
              </a:ext>
            </a:extLst>
          </p:cNvPr>
          <p:cNvGrpSpPr/>
          <p:nvPr/>
        </p:nvGrpSpPr>
        <p:grpSpPr>
          <a:xfrm>
            <a:off x="3238853" y="2026050"/>
            <a:ext cx="3888697" cy="4267199"/>
            <a:chOff x="0" y="0"/>
            <a:chExt cx="3888697" cy="4267199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9B046C54-33C1-4650-8FAB-49CE59B204BE}"/>
                </a:ext>
              </a:extLst>
            </p:cNvPr>
            <p:cNvGrpSpPr/>
            <p:nvPr/>
          </p:nvGrpSpPr>
          <p:grpSpPr>
            <a:xfrm>
              <a:off x="0" y="0"/>
              <a:ext cx="3552825" cy="4267199"/>
              <a:chOff x="0" y="0"/>
              <a:chExt cx="3552825" cy="4267199"/>
            </a:xfrm>
          </p:grpSpPr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xmlns="" id="{F22E4036-A2C2-4F22-B759-20EE9CA672C6}"/>
                  </a:ext>
                </a:extLst>
              </p:cNvPr>
              <p:cNvGrpSpPr/>
              <p:nvPr/>
            </p:nvGrpSpPr>
            <p:grpSpPr>
              <a:xfrm>
                <a:off x="0" y="0"/>
                <a:ext cx="3552825" cy="4114799"/>
                <a:chOff x="0" y="0"/>
                <a:chExt cx="4267200" cy="4772025"/>
              </a:xfrm>
            </p:grpSpPr>
            <p:sp>
              <p:nvSpPr>
                <p:cNvPr id="23" name="Прямоугольник 22">
                  <a:extLst>
                    <a:ext uri="{FF2B5EF4-FFF2-40B4-BE49-F238E27FC236}">
                      <a16:creationId xmlns:a16="http://schemas.microsoft.com/office/drawing/2014/main" xmlns="" id="{CB8B976F-948E-4613-AEAB-54BD73F7EAD2}"/>
                    </a:ext>
                  </a:extLst>
                </p:cNvPr>
                <p:cNvSpPr/>
                <p:nvPr/>
              </p:nvSpPr>
              <p:spPr>
                <a:xfrm>
                  <a:off x="0" y="200025"/>
                  <a:ext cx="4267200" cy="437197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ru-RU" sz="1100"/>
                </a:p>
              </p:txBody>
            </p:sp>
            <p:cxnSp>
              <p:nvCxnSpPr>
                <p:cNvPr id="24" name="Прямая соединительная линия 23">
                  <a:extLst>
                    <a:ext uri="{FF2B5EF4-FFF2-40B4-BE49-F238E27FC236}">
                      <a16:creationId xmlns:a16="http://schemas.microsoft.com/office/drawing/2014/main" xmlns="" id="{A5A8A26C-735F-4C86-AC9B-C7D88D92C6E0}"/>
                    </a:ext>
                  </a:extLst>
                </p:cNvPr>
                <p:cNvCxnSpPr/>
                <p:nvPr/>
              </p:nvCxnSpPr>
              <p:spPr>
                <a:xfrm>
                  <a:off x="1219200" y="0"/>
                  <a:ext cx="0" cy="37147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>
                  <a:extLst>
                    <a:ext uri="{FF2B5EF4-FFF2-40B4-BE49-F238E27FC236}">
                      <a16:creationId xmlns:a16="http://schemas.microsoft.com/office/drawing/2014/main" xmlns="" id="{B0418464-FA5E-42E6-9EB6-9FCAC76252CF}"/>
                    </a:ext>
                  </a:extLst>
                </p:cNvPr>
                <p:cNvCxnSpPr/>
                <p:nvPr/>
              </p:nvCxnSpPr>
              <p:spPr>
                <a:xfrm>
                  <a:off x="3048000" y="9525"/>
                  <a:ext cx="0" cy="37147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единительная линия 25">
                  <a:extLst>
                    <a:ext uri="{FF2B5EF4-FFF2-40B4-BE49-F238E27FC236}">
                      <a16:creationId xmlns:a16="http://schemas.microsoft.com/office/drawing/2014/main" xmlns="" id="{4B2A4C5D-9B9C-4FDE-9EA1-0F462DBC7405}"/>
                    </a:ext>
                  </a:extLst>
                </p:cNvPr>
                <p:cNvCxnSpPr/>
                <p:nvPr/>
              </p:nvCxnSpPr>
              <p:spPr>
                <a:xfrm>
                  <a:off x="1495425" y="4391025"/>
                  <a:ext cx="0" cy="37147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>
                  <a:extLst>
                    <a:ext uri="{FF2B5EF4-FFF2-40B4-BE49-F238E27FC236}">
                      <a16:creationId xmlns:a16="http://schemas.microsoft.com/office/drawing/2014/main" xmlns="" id="{A490A636-89A5-4795-BD04-6ABD02566D37}"/>
                    </a:ext>
                  </a:extLst>
                </p:cNvPr>
                <p:cNvCxnSpPr/>
                <p:nvPr/>
              </p:nvCxnSpPr>
              <p:spPr>
                <a:xfrm>
                  <a:off x="2714625" y="4400550"/>
                  <a:ext cx="0" cy="37147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TextBox 14">
                <a:extLst>
                  <a:ext uri="{FF2B5EF4-FFF2-40B4-BE49-F238E27FC236}">
                    <a16:creationId xmlns:a16="http://schemas.microsoft.com/office/drawing/2014/main" xmlns="" id="{8296B612-6E06-4B0D-B9F6-1309975DA43C}"/>
                  </a:ext>
                </a:extLst>
              </p:cNvPr>
              <p:cNvSpPr txBox="1"/>
              <p:nvPr/>
            </p:nvSpPr>
            <p:spPr>
              <a:xfrm>
                <a:off x="1181100" y="3990974"/>
                <a:ext cx="1133475" cy="276225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вход/выход</a:t>
                </a:r>
              </a:p>
            </p:txBody>
          </p:sp>
        </p:grp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7328D051-CCCE-4AE0-8AAE-DFA5CE191EC1}"/>
                </a:ext>
              </a:extLst>
            </p:cNvPr>
            <p:cNvSpPr/>
            <p:nvPr/>
          </p:nvSpPr>
          <p:spPr>
            <a:xfrm>
              <a:off x="0" y="1962149"/>
              <a:ext cx="1438275" cy="7905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270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1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гинекологическое кресло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E9191CD1-A0EE-48C0-B057-8709B6FC213C}"/>
                </a:ext>
              </a:extLst>
            </p:cNvPr>
            <p:cNvSpPr/>
            <p:nvPr/>
          </p:nvSpPr>
          <p:spPr>
            <a:xfrm>
              <a:off x="0" y="180974"/>
              <a:ext cx="1123950" cy="609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1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манипуляционный стол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4AB81243-6390-4375-BD51-A0CD821DD7CC}"/>
                </a:ext>
              </a:extLst>
            </p:cNvPr>
            <p:cNvSpPr/>
            <p:nvPr/>
          </p:nvSpPr>
          <p:spPr>
            <a:xfrm rot="16200000">
              <a:off x="-257175" y="3057524"/>
              <a:ext cx="1123950" cy="609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манипуляционный стол</a:t>
              </a:r>
              <a:endParaRPr lang="ru-RU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endParaRPr lang="ru-RU" sz="1100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53D13C54-FCBB-416F-B794-CC15AD97DF5C}"/>
                </a:ext>
              </a:extLst>
            </p:cNvPr>
            <p:cNvSpPr/>
            <p:nvPr/>
          </p:nvSpPr>
          <p:spPr>
            <a:xfrm rot="5400000">
              <a:off x="1971675" y="428624"/>
              <a:ext cx="1123950" cy="6096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манипуляционный стол</a:t>
              </a:r>
              <a:endParaRPr lang="ru-RU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endParaRPr lang="ru-RU" sz="1100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4D58A6EC-5B81-4EBC-9ED5-68C1A91094EC}"/>
                </a:ext>
              </a:extLst>
            </p:cNvPr>
            <p:cNvSpPr/>
            <p:nvPr/>
          </p:nvSpPr>
          <p:spPr>
            <a:xfrm rot="5400000">
              <a:off x="2676525" y="1914524"/>
              <a:ext cx="1123950" cy="609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манипуляционный стол</a:t>
              </a:r>
              <a:endParaRPr lang="ru-RU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endParaRPr lang="ru-RU" sz="1100" dirty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C177A847-EFD4-4691-8DEB-27B62BF737AB}"/>
                </a:ext>
              </a:extLst>
            </p:cNvPr>
            <p:cNvSpPr/>
            <p:nvPr/>
          </p:nvSpPr>
          <p:spPr>
            <a:xfrm>
              <a:off x="1390650" y="219074"/>
              <a:ext cx="581025" cy="504825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9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стул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B32A0FBA-B178-4E8C-B4B9-6D6E8D9F3911}"/>
                </a:ext>
              </a:extLst>
            </p:cNvPr>
            <p:cNvSpPr/>
            <p:nvPr/>
          </p:nvSpPr>
          <p:spPr>
            <a:xfrm>
              <a:off x="2905125" y="171449"/>
              <a:ext cx="638175" cy="60007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1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холодильник</a:t>
              </a: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xmlns="" id="{29B2C8BE-459C-472E-826B-D636B22C218F}"/>
                </a:ext>
              </a:extLst>
            </p:cNvPr>
            <p:cNvSpPr/>
            <p:nvPr/>
          </p:nvSpPr>
          <p:spPr>
            <a:xfrm rot="10800000">
              <a:off x="3067050" y="2924173"/>
              <a:ext cx="476250" cy="971550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270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100">
                  <a:solidFill>
                    <a:sysClr val="windowText" lastClr="000000"/>
                  </a:solidFill>
                </a:rPr>
                <a:t>раковина</a:t>
              </a:r>
            </a:p>
          </p:txBody>
        </p:sp>
        <p:sp>
          <p:nvSpPr>
            <p:cNvPr id="19" name="Дуга 18">
              <a:extLst>
                <a:ext uri="{FF2B5EF4-FFF2-40B4-BE49-F238E27FC236}">
                  <a16:creationId xmlns:a16="http://schemas.microsoft.com/office/drawing/2014/main" xmlns="" id="{B33F6FC6-BF2B-4DD1-AB26-6C8440544EEF}"/>
                </a:ext>
              </a:extLst>
            </p:cNvPr>
            <p:cNvSpPr/>
            <p:nvPr/>
          </p:nvSpPr>
          <p:spPr>
            <a:xfrm rot="10644174">
              <a:off x="2942856" y="384181"/>
              <a:ext cx="945841" cy="752058"/>
            </a:xfrm>
            <a:prstGeom prst="arc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xmlns="" id="{5872B748-D07C-49D8-A141-867EAC508838}"/>
                </a:ext>
              </a:extLst>
            </p:cNvPr>
            <p:cNvCxnSpPr/>
            <p:nvPr/>
          </p:nvCxnSpPr>
          <p:spPr>
            <a:xfrm flipV="1">
              <a:off x="3432816" y="790574"/>
              <a:ext cx="5709" cy="34527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77586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20013B-9BFB-46B7-839A-45E0C693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77" y="342407"/>
            <a:ext cx="10772775" cy="1270270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рабочего пространства в процедурном кабинете </a:t>
            </a:r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24C8559D-B3BD-4EE0-A880-3FF2F03F2676}"/>
              </a:ext>
            </a:extLst>
          </p:cNvPr>
          <p:cNvGrpSpPr/>
          <p:nvPr/>
        </p:nvGrpSpPr>
        <p:grpSpPr>
          <a:xfrm>
            <a:off x="3596529" y="1782034"/>
            <a:ext cx="3562351" cy="4344711"/>
            <a:chOff x="0" y="0"/>
            <a:chExt cx="3562351" cy="4344711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3B0B2D13-5BB5-4D54-9831-227F95DACF42}"/>
                </a:ext>
              </a:extLst>
            </p:cNvPr>
            <p:cNvGrpSpPr/>
            <p:nvPr/>
          </p:nvGrpSpPr>
          <p:grpSpPr>
            <a:xfrm>
              <a:off x="9526" y="0"/>
              <a:ext cx="3552825" cy="4344711"/>
              <a:chOff x="9526" y="0"/>
              <a:chExt cx="3552825" cy="4344711"/>
            </a:xfrm>
          </p:grpSpPr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id="{CB8B976F-948E-4613-AEAB-54BD73F7EAD2}"/>
                  </a:ext>
                </a:extLst>
              </p:cNvPr>
              <p:cNvSpPr/>
              <p:nvPr/>
            </p:nvSpPr>
            <p:spPr>
              <a:xfrm>
                <a:off x="9526" y="183314"/>
                <a:ext cx="3552825" cy="376984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xmlns="" id="{A5A8A26C-735F-4C86-AC9B-C7D88D92C6E0}"/>
                  </a:ext>
                </a:extLst>
              </p:cNvPr>
              <p:cNvCxnSpPr/>
              <p:nvPr/>
            </p:nvCxnSpPr>
            <p:spPr>
              <a:xfrm>
                <a:off x="2720068" y="1312"/>
                <a:ext cx="0" cy="32031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:a16="http://schemas.microsoft.com/office/drawing/2014/main" xmlns="" id="{B0418464-FA5E-42E6-9EB6-9FCAC76252CF}"/>
                  </a:ext>
                </a:extLst>
              </p:cNvPr>
              <p:cNvCxnSpPr/>
              <p:nvPr/>
            </p:nvCxnSpPr>
            <p:spPr>
              <a:xfrm>
                <a:off x="928007" y="0"/>
                <a:ext cx="0" cy="32031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:a16="http://schemas.microsoft.com/office/drawing/2014/main" xmlns="" id="{4B2A4C5D-9B9C-4FDE-9EA1-0F462DBC7405}"/>
                  </a:ext>
                </a:extLst>
              </p:cNvPr>
              <p:cNvCxnSpPr/>
              <p:nvPr/>
            </p:nvCxnSpPr>
            <p:spPr>
              <a:xfrm>
                <a:off x="1340325" y="3787584"/>
                <a:ext cx="0" cy="32031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xmlns="" id="{A490A636-89A5-4795-BD04-6ABD02566D37}"/>
                  </a:ext>
                </a:extLst>
              </p:cNvPr>
              <p:cNvCxnSpPr/>
              <p:nvPr/>
            </p:nvCxnSpPr>
            <p:spPr>
              <a:xfrm>
                <a:off x="2345893" y="3776748"/>
                <a:ext cx="0" cy="32031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TextBox 14">
                <a:extLst>
                  <a:ext uri="{FF2B5EF4-FFF2-40B4-BE49-F238E27FC236}">
                    <a16:creationId xmlns:a16="http://schemas.microsoft.com/office/drawing/2014/main" xmlns="" id="{8296B612-6E06-4B0D-B9F6-1309975DA43C}"/>
                  </a:ext>
                </a:extLst>
              </p:cNvPr>
              <p:cNvSpPr txBox="1"/>
              <p:nvPr/>
            </p:nvSpPr>
            <p:spPr>
              <a:xfrm>
                <a:off x="1247775" y="4068486"/>
                <a:ext cx="1133475" cy="276225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вход/выход</a:t>
                </a:r>
              </a:p>
            </p:txBody>
          </p:sp>
        </p:grp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xmlns="" id="{69525A3B-015E-4754-9A2D-D11AED9BE36D}"/>
                </a:ext>
              </a:extLst>
            </p:cNvPr>
            <p:cNvSpPr/>
            <p:nvPr/>
          </p:nvSpPr>
          <p:spPr>
            <a:xfrm>
              <a:off x="19050" y="182287"/>
              <a:ext cx="723900" cy="103822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шкаф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7328D051-CCCE-4AE0-8AAE-DFA5CE191EC1}"/>
                </a:ext>
              </a:extLst>
            </p:cNvPr>
            <p:cNvSpPr/>
            <p:nvPr/>
          </p:nvSpPr>
          <p:spPr>
            <a:xfrm rot="20242551">
              <a:off x="74014" y="1885838"/>
              <a:ext cx="1326198" cy="7253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270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1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гинекологическое кресло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4AB81243-6390-4375-BD51-A0CD821DD7CC}"/>
                </a:ext>
              </a:extLst>
            </p:cNvPr>
            <p:cNvSpPr/>
            <p:nvPr/>
          </p:nvSpPr>
          <p:spPr>
            <a:xfrm rot="16200000">
              <a:off x="-257175" y="3077886"/>
              <a:ext cx="1123950" cy="609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манипуляционный стол</a:t>
              </a:r>
              <a:endParaRPr lang="ru-RU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endParaRPr lang="ru-RU" sz="1100" dirty="0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53D13C54-FCBB-416F-B794-CC15AD97DF5C}"/>
                </a:ext>
              </a:extLst>
            </p:cNvPr>
            <p:cNvSpPr/>
            <p:nvPr/>
          </p:nvSpPr>
          <p:spPr>
            <a:xfrm>
              <a:off x="2438400" y="791886"/>
              <a:ext cx="1123950" cy="6096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манипуляционный стол</a:t>
              </a:r>
              <a:endParaRPr lang="ru-RU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endParaRPr lang="ru-RU" sz="1100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4D58A6EC-5B81-4EBC-9ED5-68C1A91094EC}"/>
                </a:ext>
              </a:extLst>
            </p:cNvPr>
            <p:cNvSpPr/>
            <p:nvPr/>
          </p:nvSpPr>
          <p:spPr>
            <a:xfrm rot="5400000">
              <a:off x="2686050" y="1792011"/>
              <a:ext cx="1123950" cy="609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манипуляционный стол</a:t>
              </a:r>
              <a:endParaRPr lang="ru-RU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endParaRPr lang="ru-RU" sz="1100" dirty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C177A847-EFD4-4691-8DEB-27B62BF737AB}"/>
                </a:ext>
              </a:extLst>
            </p:cNvPr>
            <p:cNvSpPr/>
            <p:nvPr/>
          </p:nvSpPr>
          <p:spPr>
            <a:xfrm>
              <a:off x="2943225" y="210861"/>
              <a:ext cx="581025" cy="5048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9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стул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B32A0FBA-B178-4E8C-B4B9-6D6E8D9F3911}"/>
                </a:ext>
              </a:extLst>
            </p:cNvPr>
            <p:cNvSpPr/>
            <p:nvPr/>
          </p:nvSpPr>
          <p:spPr>
            <a:xfrm rot="16200000">
              <a:off x="19050" y="1249086"/>
              <a:ext cx="638175" cy="60007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1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холодильник</a:t>
              </a: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xmlns="" id="{29B2C8BE-459C-472E-826B-D636B22C218F}"/>
                </a:ext>
              </a:extLst>
            </p:cNvPr>
            <p:cNvSpPr/>
            <p:nvPr/>
          </p:nvSpPr>
          <p:spPr>
            <a:xfrm rot="10800000">
              <a:off x="3067050" y="2773085"/>
              <a:ext cx="476250" cy="971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270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100">
                  <a:solidFill>
                    <a:sysClr val="windowText" lastClr="000000"/>
                  </a:solidFill>
                </a:rPr>
                <a:t>раковина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697250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4C1B1A-47B1-48EB-8BF4-A0B96310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079" y="275933"/>
            <a:ext cx="10772775" cy="1058592"/>
          </a:xfrm>
        </p:spPr>
        <p:txBody>
          <a:bodyPr>
            <a:noAutofit/>
          </a:bodyPr>
          <a:lstStyle/>
          <a:p>
            <a:r>
              <a:rPr lang="ru-RU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методов и инструментов бережливого производства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770A33ED-3077-47D7-AEFD-82846E6A99CF}"/>
              </a:ext>
            </a:extLst>
          </p:cNvPr>
          <p:cNvGrpSpPr/>
          <p:nvPr/>
        </p:nvGrpSpPr>
        <p:grpSpPr>
          <a:xfrm>
            <a:off x="657224" y="3592516"/>
            <a:ext cx="3948115" cy="2600325"/>
            <a:chOff x="0" y="0"/>
            <a:chExt cx="3948115" cy="2600325"/>
          </a:xfrm>
        </p:grpSpPr>
        <p:sp>
          <p:nvSpPr>
            <p:cNvPr id="6" name="Блок-схема: задержка 5">
              <a:extLst>
                <a:ext uri="{FF2B5EF4-FFF2-40B4-BE49-F238E27FC236}">
                  <a16:creationId xmlns:a16="http://schemas.microsoft.com/office/drawing/2014/main" xmlns="" id="{FAAA1357-FF61-45F4-A09F-2A582C680C22}"/>
                </a:ext>
              </a:extLst>
            </p:cNvPr>
            <p:cNvSpPr/>
            <p:nvPr/>
          </p:nvSpPr>
          <p:spPr>
            <a:xfrm rot="16200000">
              <a:off x="673895" y="-673895"/>
              <a:ext cx="2600325" cy="3948115"/>
            </a:xfrm>
            <a:prstGeom prst="flowChartDelay">
              <a:avLst/>
            </a:prstGeom>
            <a:solidFill>
              <a:srgbClr val="FFF7E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vert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Время протекания процесса</a:t>
              </a:r>
            </a:p>
          </p:txBody>
        </p:sp>
        <p:sp>
          <p:nvSpPr>
            <p:cNvPr id="7" name="Блок-схема: задержка 6">
              <a:extLst>
                <a:ext uri="{FF2B5EF4-FFF2-40B4-BE49-F238E27FC236}">
                  <a16:creationId xmlns:a16="http://schemas.microsoft.com/office/drawing/2014/main" xmlns="" id="{6160FE3E-DB32-476F-8355-503CFE73D728}"/>
                </a:ext>
              </a:extLst>
            </p:cNvPr>
            <p:cNvSpPr/>
            <p:nvPr/>
          </p:nvSpPr>
          <p:spPr>
            <a:xfrm rot="16200000">
              <a:off x="1045374" y="164305"/>
              <a:ext cx="1838325" cy="3024190"/>
            </a:xfrm>
            <a:prstGeom prst="flowChartDelay">
              <a:avLst/>
            </a:prstGeom>
            <a:solidFill>
              <a:srgbClr val="FFDDDD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vert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Потери</a:t>
              </a:r>
            </a:p>
          </p:txBody>
        </p:sp>
        <p:sp>
          <p:nvSpPr>
            <p:cNvPr id="8" name="Блок-схема: задержка 7">
              <a:extLst>
                <a:ext uri="{FF2B5EF4-FFF2-40B4-BE49-F238E27FC236}">
                  <a16:creationId xmlns:a16="http://schemas.microsoft.com/office/drawing/2014/main" xmlns="" id="{D647DC6C-BD70-40ED-96B3-B1C680E15868}"/>
                </a:ext>
              </a:extLst>
            </p:cNvPr>
            <p:cNvSpPr/>
            <p:nvPr/>
          </p:nvSpPr>
          <p:spPr>
            <a:xfrm rot="16200000">
              <a:off x="1543054" y="1200149"/>
              <a:ext cx="895351" cy="1895478"/>
            </a:xfrm>
            <a:prstGeom prst="flowChartDelay">
              <a:avLst/>
            </a:prstGeom>
            <a:solidFill>
              <a:srgbClr val="C5F7D0"/>
            </a:solidFill>
            <a:ln>
              <a:solidFill>
                <a:srgbClr val="00B05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Ценность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AB8EE6D8-6150-4B9B-A4F1-97E5DA3665E2}"/>
              </a:ext>
            </a:extLst>
          </p:cNvPr>
          <p:cNvGrpSpPr/>
          <p:nvPr/>
        </p:nvGrpSpPr>
        <p:grpSpPr>
          <a:xfrm>
            <a:off x="7383978" y="4364044"/>
            <a:ext cx="3948115" cy="1835942"/>
            <a:chOff x="2370" y="-16666"/>
            <a:chExt cx="3948115" cy="1835942"/>
          </a:xfrm>
        </p:grpSpPr>
        <p:sp>
          <p:nvSpPr>
            <p:cNvPr id="10" name="Блок-схема: задержка 9">
              <a:extLst>
                <a:ext uri="{FF2B5EF4-FFF2-40B4-BE49-F238E27FC236}">
                  <a16:creationId xmlns:a16="http://schemas.microsoft.com/office/drawing/2014/main" xmlns="" id="{FAAA1357-FF61-45F4-A09F-2A582C680C22}"/>
                </a:ext>
              </a:extLst>
            </p:cNvPr>
            <p:cNvSpPr/>
            <p:nvPr/>
          </p:nvSpPr>
          <p:spPr>
            <a:xfrm rot="16200000">
              <a:off x="1064410" y="-1078706"/>
              <a:ext cx="1824035" cy="3948115"/>
            </a:xfrm>
            <a:prstGeom prst="flowChartDelay">
              <a:avLst/>
            </a:prstGeom>
            <a:solidFill>
              <a:srgbClr val="FFF7E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vert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Время протекания процесса</a:t>
              </a:r>
            </a:p>
          </p:txBody>
        </p:sp>
        <p:sp>
          <p:nvSpPr>
            <p:cNvPr id="11" name="Блок-схема: задержка 10">
              <a:extLst>
                <a:ext uri="{FF2B5EF4-FFF2-40B4-BE49-F238E27FC236}">
                  <a16:creationId xmlns:a16="http://schemas.microsoft.com/office/drawing/2014/main" xmlns="" id="{6160FE3E-DB32-476F-8355-503CFE73D728}"/>
                </a:ext>
              </a:extLst>
            </p:cNvPr>
            <p:cNvSpPr/>
            <p:nvPr/>
          </p:nvSpPr>
          <p:spPr>
            <a:xfrm rot="16200000">
              <a:off x="1381121" y="-404812"/>
              <a:ext cx="1219200" cy="3228975"/>
            </a:xfrm>
            <a:prstGeom prst="flowChartDelay">
              <a:avLst/>
            </a:prstGeom>
            <a:solidFill>
              <a:srgbClr val="FFDDDD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vert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6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Блок-схема: задержка 11">
              <a:extLst>
                <a:ext uri="{FF2B5EF4-FFF2-40B4-BE49-F238E27FC236}">
                  <a16:creationId xmlns:a16="http://schemas.microsoft.com/office/drawing/2014/main" xmlns="" id="{D647DC6C-BD70-40ED-96B3-B1C680E15868}"/>
                </a:ext>
              </a:extLst>
            </p:cNvPr>
            <p:cNvSpPr/>
            <p:nvPr/>
          </p:nvSpPr>
          <p:spPr>
            <a:xfrm rot="16200000">
              <a:off x="1549200" y="70177"/>
              <a:ext cx="964146" cy="2510238"/>
            </a:xfrm>
            <a:prstGeom prst="flowChartDelay">
              <a:avLst/>
            </a:prstGeom>
            <a:solidFill>
              <a:srgbClr val="C5F7D0"/>
            </a:solidFill>
            <a:ln>
              <a:solidFill>
                <a:srgbClr val="00B05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Ценность</a:t>
              </a:r>
            </a:p>
          </p:txBody>
        </p:sp>
      </p:grpSp>
      <p:sp>
        <p:nvSpPr>
          <p:cNvPr id="17" name="TextBox 7">
            <a:extLst>
              <a:ext uri="{FF2B5EF4-FFF2-40B4-BE49-F238E27FC236}">
                <a16:creationId xmlns:a16="http://schemas.microsoft.com/office/drawing/2014/main" xmlns="" id="{A6FFAAAC-65CC-4EF7-99DA-667289CCE98E}"/>
              </a:ext>
            </a:extLst>
          </p:cNvPr>
          <p:cNvSpPr txBox="1"/>
          <p:nvPr/>
        </p:nvSpPr>
        <p:spPr>
          <a:xfrm>
            <a:off x="8910095" y="5061744"/>
            <a:ext cx="904875" cy="23813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Потери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xmlns="" id="{8B6EEFAD-7B08-4775-A612-68DA721050C8}"/>
              </a:ext>
            </a:extLst>
          </p:cNvPr>
          <p:cNvSpPr/>
          <p:nvPr/>
        </p:nvSpPr>
        <p:spPr>
          <a:xfrm>
            <a:off x="4950616" y="4892678"/>
            <a:ext cx="2088086" cy="1089551"/>
          </a:xfrm>
          <a:prstGeom prst="rightArrow">
            <a:avLst/>
          </a:prstGeom>
          <a:solidFill>
            <a:srgbClr val="7DD4FF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БП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96DD61F-C3FA-453D-837E-615AC01A0041}"/>
              </a:ext>
            </a:extLst>
          </p:cNvPr>
          <p:cNvSpPr txBox="1"/>
          <p:nvPr/>
        </p:nvSpPr>
        <p:spPr>
          <a:xfrm>
            <a:off x="7941733" y="1985395"/>
            <a:ext cx="2726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Картирование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Разработанный стандарт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1201A88-E2A1-4D32-BE63-175ECACC8CEB}"/>
              </a:ext>
            </a:extLst>
          </p:cNvPr>
          <p:cNvSpPr txBox="1"/>
          <p:nvPr/>
        </p:nvSpPr>
        <p:spPr>
          <a:xfrm>
            <a:off x="1879073" y="1853698"/>
            <a:ext cx="2726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Хронометраж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Картирование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BD8CE4F-6004-47C1-BD5D-C768F4FE6C5F}"/>
              </a:ext>
            </a:extLst>
          </p:cNvPr>
          <p:cNvSpPr txBox="1"/>
          <p:nvPr/>
        </p:nvSpPr>
        <p:spPr>
          <a:xfrm>
            <a:off x="1284819" y="6353963"/>
            <a:ext cx="272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услуга ДО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D691ACB-E4E5-4B5C-92BB-C1B5D17A0608}"/>
              </a:ext>
            </a:extLst>
          </p:cNvPr>
          <p:cNvSpPr txBox="1"/>
          <p:nvPr/>
        </p:nvSpPr>
        <p:spPr>
          <a:xfrm>
            <a:off x="7814994" y="6350269"/>
            <a:ext cx="317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услуга ПОСЛЕ</a:t>
            </a:r>
          </a:p>
        </p:txBody>
      </p:sp>
      <p:sp>
        <p:nvSpPr>
          <p:cNvPr id="24" name="Стрелка: изогнутая вправо 23">
            <a:extLst>
              <a:ext uri="{FF2B5EF4-FFF2-40B4-BE49-F238E27FC236}">
                <a16:creationId xmlns:a16="http://schemas.microsoft.com/office/drawing/2014/main" xmlns="" id="{600F7FC6-E0CA-46B7-9F92-C581FAACAD58}"/>
              </a:ext>
            </a:extLst>
          </p:cNvPr>
          <p:cNvSpPr/>
          <p:nvPr/>
        </p:nvSpPr>
        <p:spPr>
          <a:xfrm>
            <a:off x="217633" y="2315363"/>
            <a:ext cx="1481666" cy="3048806"/>
          </a:xfrm>
          <a:prstGeom prst="curvedRightArrow">
            <a:avLst/>
          </a:prstGeom>
          <a:solidFill>
            <a:srgbClr val="7DD4FF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: изогнутая влево 24">
            <a:extLst>
              <a:ext uri="{FF2B5EF4-FFF2-40B4-BE49-F238E27FC236}">
                <a16:creationId xmlns:a16="http://schemas.microsoft.com/office/drawing/2014/main" xmlns="" id="{25C50108-C626-46CE-896A-21325A6B1707}"/>
              </a:ext>
            </a:extLst>
          </p:cNvPr>
          <p:cNvSpPr/>
          <p:nvPr/>
        </p:nvSpPr>
        <p:spPr>
          <a:xfrm>
            <a:off x="10452478" y="2256932"/>
            <a:ext cx="1514753" cy="3180521"/>
          </a:xfrm>
          <a:prstGeom prst="curvedLeftArrow">
            <a:avLst/>
          </a:prstGeom>
          <a:solidFill>
            <a:srgbClr val="7DD4FF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5006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593;p39"/>
          <p:cNvSpPr/>
          <p:nvPr/>
        </p:nvSpPr>
        <p:spPr>
          <a:xfrm>
            <a:off x="6477120" y="3250080"/>
            <a:ext cx="5506560" cy="6832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r">
              <a:lnSpc>
                <a:spcPct val="120000"/>
              </a:lnSpc>
              <a:tabLst>
                <a:tab pos="0" algn="l"/>
              </a:tabLst>
            </a:pPr>
            <a:r>
              <a:rPr lang="ru-RU" sz="3700" spc="-1" dirty="0">
                <a:solidFill>
                  <a:schemeClr val="accent5"/>
                </a:solidFill>
                <a:latin typeface="Libre Baskerville"/>
                <a:ea typeface="Libre Baskerville"/>
              </a:rPr>
              <a:t>Спасибо за внимание</a:t>
            </a:r>
            <a:r>
              <a:rPr lang="en-US" sz="3700" spc="-1" dirty="0">
                <a:solidFill>
                  <a:schemeClr val="accent5"/>
                </a:solidFill>
                <a:latin typeface="Libre Baskerville"/>
                <a:ea typeface="Libre Baskerville"/>
              </a:rPr>
              <a:t>!</a:t>
            </a:r>
            <a:endParaRPr lang="ru-RU" sz="37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Google Shape;595;p39"/>
          <p:cNvSpPr/>
          <p:nvPr/>
        </p:nvSpPr>
        <p:spPr>
          <a:xfrm>
            <a:off x="-2190720" y="-592800"/>
            <a:ext cx="4254720" cy="3612960"/>
          </a:xfrm>
          <a:custGeom>
            <a:avLst/>
            <a:gdLst>
              <a:gd name="textAreaLeft" fmla="*/ 0 w 3191040"/>
              <a:gd name="textAreaRight" fmla="*/ 3192120 w 3191040"/>
              <a:gd name="textAreaTop" fmla="*/ 0 h 2709720"/>
              <a:gd name="textAreaBottom" fmla="*/ 2710800 h 2709720"/>
            </a:gdLst>
            <a:ahLst/>
            <a:cxnLst/>
            <a:rect l="textAreaLeft" t="textAreaTop" r="textAreaRight" b="textAreaBottom"/>
            <a:pathLst>
              <a:path w="6326018" h="5372100">
                <a:moveTo>
                  <a:pt x="4775348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775348" y="5372100"/>
                </a:lnTo>
                <a:lnTo>
                  <a:pt x="6326018" y="2686050"/>
                </a:lnTo>
                <a:lnTo>
                  <a:pt x="4775348" y="0"/>
                </a:lnTo>
                <a:close/>
              </a:path>
            </a:pathLst>
          </a:custGeom>
          <a:solidFill>
            <a:schemeClr val="accent5"/>
          </a:solidFill>
          <a:ln w="0">
            <a:solidFill>
              <a:srgbClr val="003BA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997" tIns="59999" rIns="119997" bIns="59999" anchor="t">
            <a:noAutofit/>
          </a:bodyPr>
          <a:lstStyle/>
          <a:p>
            <a:pPr>
              <a:lnSpc>
                <a:spcPct val="100000"/>
              </a:lnSpc>
            </a:pPr>
            <a:endParaRPr lang="ru-RU" sz="2400" spc="-1" dirty="0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6" name="Google Shape;596;p39"/>
          <p:cNvSpPr/>
          <p:nvPr/>
        </p:nvSpPr>
        <p:spPr>
          <a:xfrm>
            <a:off x="1345920" y="-2396640"/>
            <a:ext cx="4164480" cy="3606720"/>
          </a:xfrm>
          <a:custGeom>
            <a:avLst/>
            <a:gdLst>
              <a:gd name="textAreaLeft" fmla="*/ 0 w 3123360"/>
              <a:gd name="textAreaRight" fmla="*/ 3124440 w 3123360"/>
              <a:gd name="textAreaTop" fmla="*/ 0 h 2705040"/>
              <a:gd name="textAreaBottom" fmla="*/ 2706120 h 2705040"/>
            </a:gdLst>
            <a:ahLst/>
            <a:cxnLst/>
            <a:rect l="textAreaLeft" t="textAreaTop" r="textAreaRight" b="textAreaBottom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4A8CFF"/>
          </a:solidFill>
          <a:ln>
            <a:solidFill>
              <a:srgbClr val="4A8CFF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119997" tIns="59999" rIns="119997" bIns="59999" anchor="t">
            <a:noAutofit/>
          </a:bodyPr>
          <a:lstStyle/>
          <a:p>
            <a:pPr>
              <a:lnSpc>
                <a:spcPct val="100000"/>
              </a:lnSpc>
            </a:pPr>
            <a:endParaRPr lang="ru-RU" sz="2400" spc="-1" dirty="0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7" name="Google Shape;597;p39"/>
          <p:cNvSpPr/>
          <p:nvPr/>
        </p:nvSpPr>
        <p:spPr>
          <a:xfrm>
            <a:off x="-2100480" y="3250080"/>
            <a:ext cx="4164480" cy="3606720"/>
          </a:xfrm>
          <a:custGeom>
            <a:avLst/>
            <a:gdLst>
              <a:gd name="textAreaLeft" fmla="*/ 0 w 3123360"/>
              <a:gd name="textAreaRight" fmla="*/ 3124440 w 3123360"/>
              <a:gd name="textAreaTop" fmla="*/ 0 h 2705040"/>
              <a:gd name="textAreaBottom" fmla="*/ 2706120 h 2705040"/>
            </a:gdLst>
            <a:ahLst/>
            <a:cxnLst/>
            <a:rect l="textAreaLeft" t="textAreaTop" r="textAreaRight" b="textAreaBottom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4A8CFF"/>
          </a:solidFill>
          <a:ln>
            <a:solidFill>
              <a:srgbClr val="4A8CFF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119997" tIns="59999" rIns="119997" bIns="59999" anchor="t">
            <a:noAutofit/>
          </a:bodyPr>
          <a:lstStyle/>
          <a:p>
            <a:pPr>
              <a:lnSpc>
                <a:spcPct val="100000"/>
              </a:lnSpc>
            </a:pPr>
            <a:endParaRPr lang="ru-RU" sz="2400" spc="-1" dirty="0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8" name="Google Shape;598;p39"/>
          <p:cNvSpPr/>
          <p:nvPr/>
        </p:nvSpPr>
        <p:spPr>
          <a:xfrm>
            <a:off x="1300800" y="1439520"/>
            <a:ext cx="4254720" cy="3612960"/>
          </a:xfrm>
          <a:custGeom>
            <a:avLst/>
            <a:gdLst>
              <a:gd name="textAreaLeft" fmla="*/ 0 w 3191040"/>
              <a:gd name="textAreaRight" fmla="*/ 3192120 w 3191040"/>
              <a:gd name="textAreaTop" fmla="*/ 0 h 2709720"/>
              <a:gd name="textAreaBottom" fmla="*/ 2710800 h 2709720"/>
            </a:gdLst>
            <a:ahLst/>
            <a:cxnLst/>
            <a:rect l="textAreaLeft" t="textAreaTop" r="textAreaRight" b="textAreaBottom"/>
            <a:pathLst>
              <a:path w="6326018" h="5372100">
                <a:moveTo>
                  <a:pt x="4775348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775348" y="5372100"/>
                </a:lnTo>
                <a:lnTo>
                  <a:pt x="6326018" y="2686050"/>
                </a:lnTo>
                <a:lnTo>
                  <a:pt x="4775348" y="0"/>
                </a:lnTo>
                <a:close/>
              </a:path>
            </a:pathLst>
          </a:custGeom>
          <a:solidFill>
            <a:srgbClr val="003BA3"/>
          </a:solidFill>
          <a:ln>
            <a:solidFill>
              <a:srgbClr val="003BA3"/>
            </a:solidFill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119997" tIns="59999" rIns="119997" bIns="59999" anchor="t">
            <a:noAutofit/>
          </a:bodyPr>
          <a:lstStyle/>
          <a:p>
            <a:pPr>
              <a:lnSpc>
                <a:spcPct val="100000"/>
              </a:lnSpc>
            </a:pPr>
            <a:endParaRPr lang="ru-RU" sz="2400" spc="-1" dirty="0">
              <a:solidFill>
                <a:srgbClr val="FFFFFF"/>
              </a:solidFill>
              <a:latin typeface="Arial"/>
              <a:ea typeface="DejaVu Sans"/>
            </a:endParaRPr>
          </a:p>
        </p:txBody>
      </p:sp>
      <p:cxnSp>
        <p:nvCxnSpPr>
          <p:cNvPr id="109" name="Google Shape;599;p39"/>
          <p:cNvCxnSpPr/>
          <p:nvPr/>
        </p:nvCxnSpPr>
        <p:spPr>
          <a:xfrm>
            <a:off x="6476640" y="4190880"/>
            <a:ext cx="5716800" cy="3360"/>
          </a:xfrm>
          <a:prstGeom prst="straightConnector1">
            <a:avLst/>
          </a:prstGeom>
          <a:ln w="38100">
            <a:solidFill>
              <a:srgbClr val="003BA3"/>
            </a:solidFill>
            <a:round/>
          </a:ln>
        </p:spPr>
      </p:cxnSp>
      <p:pic>
        <p:nvPicPr>
          <p:cNvPr id="110" name="Picture 2" descr="C:\Users\Овчаренко Анна\Desktop\Рисунок1.png"/>
          <p:cNvPicPr/>
          <p:nvPr/>
        </p:nvPicPr>
        <p:blipFill>
          <a:blip r:embed="rId2"/>
          <a:stretch/>
        </p:blipFill>
        <p:spPr>
          <a:xfrm>
            <a:off x="2476320" y="2314560"/>
            <a:ext cx="1941600" cy="187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D8982D-C681-4068-BDA9-2BF96D43F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3006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услуги в медицинской организации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3667F6A5-5DE7-41C4-8D5E-AE8D80601C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89845901"/>
              </p:ext>
            </p:extLst>
          </p:nvPr>
        </p:nvGraphicFramePr>
        <p:xfrm>
          <a:off x="1066800" y="2157731"/>
          <a:ext cx="10058400" cy="425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23623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BFB043-711A-41B4-A5FD-267887F8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Потери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F4CABB-2739-4115-A81E-ECED92E3B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любое действие на всех уровнях организации, при осуществлении которого потребляются ресурсы, но не создаются ценности (ГОСТР 56020-2014)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/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Потери 1 рода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это действия, не создающие ценность, но без которых невозможно обойтись. Например транспортировка, оформление документов. Их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невозможно удалить из процесса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но необходимо стремиться сокращать.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Потери 2 рода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это действия, не создающие ценности вообще, и их можно и нужно исключать из процесса полностью. Например ожидание, запасы, брак и т. 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7364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6472EC-F113-443B-A7A1-B6A6708E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6" y="305329"/>
            <a:ext cx="10772775" cy="901414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потерь: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" name="Рисунок 1" descr="https://clipartcraft.com/images/trash-clipart-school-5.png">
            <a:extLst>
              <a:ext uri="{FF2B5EF4-FFF2-40B4-BE49-F238E27FC236}">
                <a16:creationId xmlns:a16="http://schemas.microsoft.com/office/drawing/2014/main" xmlns="" id="{6D5185A1-E09D-44B2-9B08-1E97DB536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95" r="8848"/>
          <a:stretch>
            <a:fillRect/>
          </a:stretch>
        </p:blipFill>
        <p:spPr bwMode="auto">
          <a:xfrm>
            <a:off x="5391147" y="2643183"/>
            <a:ext cx="1650714" cy="2000263"/>
          </a:xfrm>
          <a:prstGeom prst="rect">
            <a:avLst/>
          </a:prstGeom>
          <a:solidFill>
            <a:schemeClr val="tx2">
              <a:lumMod val="40000"/>
              <a:lumOff val="60000"/>
              <a:alpha val="0"/>
            </a:schemeClr>
          </a:solidFill>
        </p:spPr>
      </p:pic>
      <p:sp>
        <p:nvSpPr>
          <p:cNvPr id="20" name="Rectangle 10">
            <a:extLst>
              <a:ext uri="{FF2B5EF4-FFF2-40B4-BE49-F238E27FC236}">
                <a16:creationId xmlns:a16="http://schemas.microsoft.com/office/drawing/2014/main" xmlns="" id="{48170B0B-8A13-4830-AEED-41DAB04D0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0" y="1142984"/>
            <a:ext cx="2125662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Перепроизводство 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(Не все результаты назначенных анализов в последствии востребованы врачами)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xmlns="" id="{975A06DF-3784-4729-9366-63E3F8DA9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66" y="5000636"/>
            <a:ext cx="2125663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Лишние движения 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(Лишние перемещения медицинской сестры из-за непродуманной планировки кабинета)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xmlns="" id="{BFBD45B4-CFB0-4FDD-A671-F07881B3B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56" y="5143512"/>
            <a:ext cx="240982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Ненужная транспортировка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(передвижение пациента сверх минимально необходимого, в том числе по причине неорганизованности диагностического/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скринингового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процесса)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xmlns="" id="{0733DEBF-201B-4B68-9755-3989475B6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246" y="4929198"/>
            <a:ext cx="21256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Излишние запасы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(Непродуманная система поставок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расходников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/реагентов)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xmlns="" id="{AD5142E8-7C8A-4685-B978-DF563A8B9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246" y="3143248"/>
            <a:ext cx="2125662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Ожидание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(любое ожидание, в том числе, результатов исследований, документов, информации и др.)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xmlns="" id="{2C4C4818-D12D-47E2-BD36-2758C7432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5790" y="3214686"/>
            <a:ext cx="21256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Переделка/брак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(Переделка анализов по причине нарушений правил подготовки к исследованию)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xmlns="" id="{C0BB7CF5-B802-4B31-B89D-1567B2B5A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22" y="1500174"/>
            <a:ext cx="22987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Неиспользованный человеческий потенциал 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Опытный работник выполняет операции, которые не требуют высокой квалификации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xmlns="" id="{49D9B7FB-3A69-4B6F-800D-305D620F9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5790" y="1500175"/>
            <a:ext cx="212566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Избыточная обработка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(дублирующиеся анализы)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11D2B184-25A0-4E9F-8F60-C5E48771BABD}"/>
              </a:ext>
            </a:extLst>
          </p:cNvPr>
          <p:cNvCxnSpPr/>
          <p:nvPr/>
        </p:nvCxnSpPr>
        <p:spPr>
          <a:xfrm rot="5400000" flipH="1" flipV="1">
            <a:off x="5891212" y="4929198"/>
            <a:ext cx="428628" cy="1588"/>
          </a:xfrm>
          <a:prstGeom prst="straightConnector1">
            <a:avLst/>
          </a:prstGeom>
          <a:ln w="25400" cap="sq">
            <a:solidFill>
              <a:srgbClr val="FF0000"/>
            </a:solidFill>
            <a:bevel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43CC23C7-B8F7-4F85-9DC8-6092FC0CF806}"/>
              </a:ext>
            </a:extLst>
          </p:cNvPr>
          <p:cNvCxnSpPr/>
          <p:nvPr/>
        </p:nvCxnSpPr>
        <p:spPr>
          <a:xfrm rot="16200000" flipH="1" flipV="1">
            <a:off x="5892006" y="2356636"/>
            <a:ext cx="428628" cy="1588"/>
          </a:xfrm>
          <a:prstGeom prst="straightConnector1">
            <a:avLst/>
          </a:prstGeom>
          <a:ln w="25400" cap="sq">
            <a:solidFill>
              <a:srgbClr val="FF0000"/>
            </a:solidFill>
            <a:bevel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xmlns="" id="{0E0A0186-E33F-4605-9F56-F2FB8F086938}"/>
              </a:ext>
            </a:extLst>
          </p:cNvPr>
          <p:cNvCxnSpPr/>
          <p:nvPr/>
        </p:nvCxnSpPr>
        <p:spPr>
          <a:xfrm>
            <a:off x="3963180" y="3499644"/>
            <a:ext cx="856462" cy="794"/>
          </a:xfrm>
          <a:prstGeom prst="straightConnector1">
            <a:avLst/>
          </a:prstGeom>
          <a:ln w="25400" cap="sq">
            <a:solidFill>
              <a:srgbClr val="FF0000"/>
            </a:solidFill>
            <a:bevel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98BB7FB5-9842-40E3-8A66-A0CD86DAA327}"/>
              </a:ext>
            </a:extLst>
          </p:cNvPr>
          <p:cNvCxnSpPr/>
          <p:nvPr/>
        </p:nvCxnSpPr>
        <p:spPr>
          <a:xfrm rot="10800000">
            <a:off x="7391410" y="3500438"/>
            <a:ext cx="856462" cy="794"/>
          </a:xfrm>
          <a:prstGeom prst="straightConnector1">
            <a:avLst/>
          </a:prstGeom>
          <a:ln w="25400" cap="sq">
            <a:solidFill>
              <a:srgbClr val="FF0000"/>
            </a:solidFill>
            <a:bevel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0DFDF187-857E-449A-AB4E-BC7B0107B827}"/>
              </a:ext>
            </a:extLst>
          </p:cNvPr>
          <p:cNvCxnSpPr/>
          <p:nvPr/>
        </p:nvCxnSpPr>
        <p:spPr>
          <a:xfrm rot="1800000">
            <a:off x="4190963" y="2500054"/>
            <a:ext cx="856462" cy="794"/>
          </a:xfrm>
          <a:prstGeom prst="straightConnector1">
            <a:avLst/>
          </a:prstGeom>
          <a:ln w="25400" cap="sq">
            <a:solidFill>
              <a:srgbClr val="FF0000"/>
            </a:solidFill>
            <a:bevel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xmlns="" id="{7E7A40C3-9EAA-4E09-BE8C-17898DF2AFD6}"/>
              </a:ext>
            </a:extLst>
          </p:cNvPr>
          <p:cNvCxnSpPr/>
          <p:nvPr/>
        </p:nvCxnSpPr>
        <p:spPr>
          <a:xfrm rot="9000000">
            <a:off x="7405674" y="2428616"/>
            <a:ext cx="856462" cy="794"/>
          </a:xfrm>
          <a:prstGeom prst="straightConnector1">
            <a:avLst/>
          </a:prstGeom>
          <a:ln w="25400" cap="sq">
            <a:solidFill>
              <a:srgbClr val="FF0000"/>
            </a:solidFill>
            <a:bevel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xmlns="" id="{42A0E724-E17E-474F-8E45-E9CC135884BB}"/>
              </a:ext>
            </a:extLst>
          </p:cNvPr>
          <p:cNvCxnSpPr/>
          <p:nvPr/>
        </p:nvCxnSpPr>
        <p:spPr>
          <a:xfrm rot="12600000">
            <a:off x="7405674" y="4786071"/>
            <a:ext cx="856462" cy="794"/>
          </a:xfrm>
          <a:prstGeom prst="straightConnector1">
            <a:avLst/>
          </a:prstGeom>
          <a:ln w="25400" cap="sq">
            <a:solidFill>
              <a:srgbClr val="FF0000"/>
            </a:solidFill>
            <a:bevel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xmlns="" id="{04C65CA0-0B69-4807-835B-15EE02B22811}"/>
              </a:ext>
            </a:extLst>
          </p:cNvPr>
          <p:cNvCxnSpPr/>
          <p:nvPr/>
        </p:nvCxnSpPr>
        <p:spPr>
          <a:xfrm rot="19800000">
            <a:off x="3976652" y="4786069"/>
            <a:ext cx="856462" cy="794"/>
          </a:xfrm>
          <a:prstGeom prst="straightConnector1">
            <a:avLst/>
          </a:prstGeom>
          <a:ln w="25400" cap="sq">
            <a:solidFill>
              <a:srgbClr val="FF0000"/>
            </a:solidFill>
            <a:bevel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73744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C0CC85-9284-4244-9956-9C1649BE5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совокупность свойств медицинской услуги, вызывающие у пациента чувство удовлетворенности оказанием данной медицинской услуги 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(безопасность, качество, срок исполнения, комфорт и т.д.)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/>
              <a:t>	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Бережливое производство позволяет выявить действия по всей цепочке процесса, добавляющие и не добавляющие ценности конечному продукту (оказанной услуге), и располагает инструментами, которые позволяют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избавиться от операций, не добавляющих ценности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связанных с ними затрат.</a:t>
            </a:r>
          </a:p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E0DE700-44A7-4A0C-A001-C403C9D1A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500063"/>
            <a:ext cx="10772775" cy="165735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4118437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3B0281-FACA-41D5-97FC-05667B4D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2226522"/>
          </a:xfrm>
        </p:spPr>
        <p:txBody>
          <a:bodyPr>
            <a:noAutofit/>
          </a:bodyPr>
          <a:lstStyle/>
          <a:p>
            <a:r>
              <a:rPr lang="ru-RU" sz="4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бережливого производства</a:t>
            </a:r>
            <a:r>
              <a:rPr lang="ru-RU" sz="4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(ГОСТ Р 56020-2020 «Бережливое производство. Основные положения и словарь»):</a:t>
            </a:r>
            <a:endParaRPr lang="ru-RU" sz="42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66F7DA-325D-43E0-9616-2B2C8A87E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726055"/>
            <a:ext cx="10753725" cy="3766185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020C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безопасность;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020C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ценность для потребителя/пациента;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020C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клиентоориентированность;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20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>
                <a:solidFill>
                  <a:srgbClr val="020C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потерь;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020C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время;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020C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уважение к человеку.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606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3871F4-DC68-4647-99F2-1E6F1F0F0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4" y="322553"/>
            <a:ext cx="10772775" cy="1093293"/>
          </a:xfrm>
        </p:spPr>
        <p:txBody>
          <a:bodyPr>
            <a:normAutofit/>
          </a:bodyPr>
          <a:lstStyle/>
          <a:p>
            <a:r>
              <a:rPr lang="ru-RU" sz="4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  <a:r>
              <a:rPr lang="ru-RU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по </a:t>
            </a:r>
            <a:r>
              <a:rPr lang="ru-RU" sz="4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улучшению</a:t>
            </a:r>
            <a:endParaRPr lang="ru-RU" sz="4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DC209E-9598-4652-999D-C6BABD3F4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началом этапа открытия проекта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улучшению. Паспорт носит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уведомительный характер, предназначена для предварительного ознакомления с общими сведениями о планируемом проекте, с его идеей. </a:t>
            </a:r>
          </a:p>
          <a:p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процесса – определение где будет начало (вход), а где – завершение (выход) улучшаемого процесса. Фиксирование границ улучшаемого процесса позволяет определить «Коридор», в котором будет идти работа над улучшаемым процессом (проблемой)</a:t>
            </a:r>
          </a:p>
        </p:txBody>
      </p:sp>
    </p:spTree>
    <p:extLst>
      <p:ext uri="{BB962C8B-B14F-4D97-AF65-F5344CB8AC3E}">
        <p14:creationId xmlns:p14="http://schemas.microsoft.com/office/powerpoint/2010/main" xmlns="" val="3909001193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33ACF124-275F-44F2-8DE0-0A755069829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645</TotalTime>
  <Words>793</Words>
  <Application>Microsoft Office PowerPoint</Application>
  <PresentationFormat>Произвольный</PresentationFormat>
  <Paragraphs>233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Метрополия</vt:lpstr>
      <vt:lpstr>Слайд 1</vt:lpstr>
      <vt:lpstr>Бережливое производство (lean-технологии, lean production, lean management) </vt:lpstr>
      <vt:lpstr>Бережливое производство в здравоохранении - система, ориентированная на:</vt:lpstr>
      <vt:lpstr>Оказание услуги в медицинской организации </vt:lpstr>
      <vt:lpstr>Потери</vt:lpstr>
      <vt:lpstr>Виды потерь:</vt:lpstr>
      <vt:lpstr>Ценности</vt:lpstr>
      <vt:lpstr>Ценности бережливого производства (ГОСТ Р 56020-2020 «Бережливое производство. Основные положения и словарь»):</vt:lpstr>
      <vt:lpstr>Паспорт проекта по улучшению</vt:lpstr>
      <vt:lpstr>Визуализация процесса в медицинской организации (текущее состояние)</vt:lpstr>
      <vt:lpstr>Хронометраж</vt:lpstr>
      <vt:lpstr>Диаграмма спагетти</vt:lpstr>
      <vt:lpstr>Диаграмма спагетти</vt:lpstr>
      <vt:lpstr>Карта потока создания ценности текущее состояние</vt:lpstr>
      <vt:lpstr>Карта потока создания ценности  текущее состояние</vt:lpstr>
      <vt:lpstr>Карта потока создания ценности текущее состояние</vt:lpstr>
      <vt:lpstr>Визуализация процесса в медицинской организации (целевое состояние)</vt:lpstr>
      <vt:lpstr>Методы анализа проблем: №1 Диаграмма связей</vt:lpstr>
      <vt:lpstr>Методы анализа проблем:  № 2 Метод «5 почему?»</vt:lpstr>
      <vt:lpstr>Методы анализа проблем:  № 3 Диаграмма Исикавы («рыбья кость»)</vt:lpstr>
      <vt:lpstr>Методы анализа проблем:  № 4 Пирамида проблем</vt:lpstr>
      <vt:lpstr>План мероприятий реализации проекта по улучшению</vt:lpstr>
      <vt:lpstr>Диаграмма Ганта (дорожная карта)</vt:lpstr>
      <vt:lpstr>Карта потока создания ценности целевое состояние</vt:lpstr>
      <vt:lpstr>Карта потока создания ценности целевое состояние</vt:lpstr>
      <vt:lpstr>По итогам реализации проекта должен быть разработан документ, стандартизирующий процесс (стандартная операционная карта/стандартная операционная процедура/алгоритм/инструкция, приказ и т.д.)</vt:lpstr>
      <vt:lpstr>Разработанный стандарт</vt:lpstr>
      <vt:lpstr>Этапы реализации проекта</vt:lpstr>
      <vt:lpstr>Итоги реализации проекта</vt:lpstr>
      <vt:lpstr>Три состояния процесса</vt:lpstr>
      <vt:lpstr>Доступные и эффективные инструменты бережливого производства</vt:lpstr>
      <vt:lpstr>5 С - метод организации рабочего места (пространства), нацеленный на создание оптимальных условий труда, поддержания порядка и чистоты</vt:lpstr>
      <vt:lpstr>Организация рабочего пространства в процедурном кабинете </vt:lpstr>
      <vt:lpstr>Организация рабочего пространства в процедурном кабинете </vt:lpstr>
      <vt:lpstr>Применение методов и инструментов бережливого производства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организации бережливого производства на амбулаторном этапе</dc:title>
  <dc:creator>ЦКДМО</dc:creator>
  <cp:lastModifiedBy>admin</cp:lastModifiedBy>
  <cp:revision>17</cp:revision>
  <cp:lastPrinted>2022-11-22T09:27:52Z</cp:lastPrinted>
  <dcterms:created xsi:type="dcterms:W3CDTF">2022-11-21T07:59:44Z</dcterms:created>
  <dcterms:modified xsi:type="dcterms:W3CDTF">2023-12-11T08:36:09Z</dcterms:modified>
</cp:coreProperties>
</file>